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3716000" cx="24384000"/>
  <p:notesSz cx="6858000" cy="9144000"/>
  <p:embeddedFontLst>
    <p:embeddedFont>
      <p:font typeface="Proxima Nova"/>
      <p:regular r:id="rId33"/>
      <p:bold r:id="rId34"/>
      <p:italic r:id="rId35"/>
      <p:boldItalic r:id="rId36"/>
    </p:embeddedFont>
    <p:embeddedFont>
      <p:font typeface="Tahoma"/>
      <p:regular r:id="rId37"/>
      <p:bold r:id="rId38"/>
    </p:embeddedFont>
    <p:embeddedFont>
      <p:font typeface="Helvetica Neue"/>
      <p:regular r:id="rId39"/>
      <p:bold r:id="rId40"/>
      <p:italic r:id="rId41"/>
      <p:boldItalic r:id="rId42"/>
    </p:embeddedFont>
    <p:embeddedFont>
      <p:font typeface="Helvetica Neue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DADC84-F25B-44B0-9D7A-F2701C95CF4C}">
  <a:tblStyle styleId="{82DADC84-F25B-44B0-9D7A-F2701C95CF4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84C5057-4449-4DD1-80D3-AFB2235C28B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5.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7.xml"/><Relationship Id="rId44" Type="http://schemas.openxmlformats.org/officeDocument/2006/relationships/font" Target="fonts/HelveticaNeueLight-bold.fntdata"/><Relationship Id="rId21" Type="http://schemas.openxmlformats.org/officeDocument/2006/relationships/slide" Target="slides/slide16.xml"/><Relationship Id="rId43" Type="http://schemas.openxmlformats.org/officeDocument/2006/relationships/font" Target="fonts/HelveticaNeueLight-regular.fntdata"/><Relationship Id="rId24" Type="http://schemas.openxmlformats.org/officeDocument/2006/relationships/slide" Target="slides/slide19.xml"/><Relationship Id="rId46" Type="http://schemas.openxmlformats.org/officeDocument/2006/relationships/font" Target="fonts/HelveticaNeueLight-boldItalic.fntdata"/><Relationship Id="rId23" Type="http://schemas.openxmlformats.org/officeDocument/2006/relationships/slide" Target="slides/slide18.xml"/><Relationship Id="rId45" Type="http://schemas.openxmlformats.org/officeDocument/2006/relationships/font" Target="fonts/HelveticaNeue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italic.fntdata"/><Relationship Id="rId12" Type="http://schemas.openxmlformats.org/officeDocument/2006/relationships/slide" Target="slides/slide7.xml"/><Relationship Id="rId34" Type="http://schemas.openxmlformats.org/officeDocument/2006/relationships/font" Target="fonts/ProximaNova-bold.fntdata"/><Relationship Id="rId15" Type="http://schemas.openxmlformats.org/officeDocument/2006/relationships/slide" Target="slides/slide10.xml"/><Relationship Id="rId37" Type="http://schemas.openxmlformats.org/officeDocument/2006/relationships/font" Target="fonts/Tahoma-regular.fntdata"/><Relationship Id="rId14" Type="http://schemas.openxmlformats.org/officeDocument/2006/relationships/slide" Target="slides/slide9.xml"/><Relationship Id="rId36" Type="http://schemas.openxmlformats.org/officeDocument/2006/relationships/font" Target="fonts/ProximaNova-boldItalic.fntdata"/><Relationship Id="rId17" Type="http://schemas.openxmlformats.org/officeDocument/2006/relationships/slide" Target="slides/slide12.xml"/><Relationship Id="rId39" Type="http://schemas.openxmlformats.org/officeDocument/2006/relationships/font" Target="fonts/HelveticaNeue-regular.fntdata"/><Relationship Id="rId16" Type="http://schemas.openxmlformats.org/officeDocument/2006/relationships/slide" Target="slides/slide11.xml"/><Relationship Id="rId38" Type="http://schemas.openxmlformats.org/officeDocument/2006/relationships/font" Target="fonts/Tahom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1pPr>
            <a:lvl2pPr indent="-317500" lvl="1" marL="9144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2pPr>
            <a:lvl3pPr indent="-317500" lvl="2" marL="13716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3pPr>
            <a:lvl4pPr indent="-317500" lvl="3" marL="18288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4pPr>
            <a:lvl5pPr indent="-317500" lvl="4" marL="22860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5pPr>
            <a:lvl6pPr indent="-317500" lvl="5" marL="27432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6pPr>
            <a:lvl7pPr indent="-317500" lvl="6" marL="32004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7pPr>
            <a:lvl8pPr indent="-317500" lvl="7" marL="36576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8pPr>
            <a:lvl9pPr indent="-317500" lvl="8" marL="4114800" marR="0" rtl="0" algn="l">
              <a:lnSpc>
                <a:spcPct val="117999"/>
              </a:lnSpc>
              <a:spcBef>
                <a:spcPts val="0"/>
              </a:spcBef>
              <a:spcAft>
                <a:spcPts val="0"/>
              </a:spcAft>
              <a:buClr>
                <a:schemeClr val="dk1"/>
              </a:buClr>
              <a:buSzPts val="1400"/>
              <a:buFont typeface="Helvetica Neue"/>
              <a:buChar char="■"/>
              <a:defRPr b="0" i="0" sz="2200" u="none" cap="none" strike="noStrike">
                <a:solidFill>
                  <a:schemeClr val="dk1"/>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55" name="Google Shape;1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72" name="Google Shape;1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79" name="Google Shape;17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83" name="Google Shape;18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90" name="Google Shape;19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98" name="Google Shape;19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205" name="Google Shape;20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212" name="Google Shape;21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218" name="Google Shape;21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2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Clr>
                <a:schemeClr val="dk1"/>
              </a:buClr>
              <a:buSzPts val="1400"/>
              <a:buFont typeface="Helvetica Neue"/>
              <a:buNone/>
            </a:pPr>
            <a:r>
              <a:t/>
            </a:r>
            <a:endParaRPr>
              <a:latin typeface="Times New Roman"/>
              <a:ea typeface="Times New Roman"/>
              <a:cs typeface="Times New Roman"/>
              <a:sym typeface="Times New Roman"/>
            </a:endParaRPr>
          </a:p>
        </p:txBody>
      </p:sp>
      <p:sp>
        <p:nvSpPr>
          <p:cNvPr id="254" name="Google Shape;254;p20:notes"/>
          <p:cNvSpPr txBox="1"/>
          <p:nvPr>
            <p:ph idx="12" type="sldNum"/>
          </p:nvPr>
        </p:nvSpPr>
        <p:spPr>
          <a:xfrm>
            <a:off x="3884613" y="9259888"/>
            <a:ext cx="2967037" cy="4857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63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2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293" name="Google Shape;29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309" name="Google Shape;30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318" name="Google Shape;31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2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2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2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Helvetica Neue"/>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41" name="Google Shape;1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nhouse_Title_Page">
  <p:cSld name="Stenhouse_Title_Page">
    <p:spTree>
      <p:nvGrpSpPr>
        <p:cNvPr id="10" name="Shape 10"/>
        <p:cNvGrpSpPr/>
        <p:nvPr/>
      </p:nvGrpSpPr>
      <p:grpSpPr>
        <a:xfrm>
          <a:off x="0" y="0"/>
          <a:ext cx="0" cy="0"/>
          <a:chOff x="0" y="0"/>
          <a:chExt cx="0" cy="0"/>
        </a:xfrm>
      </p:grpSpPr>
      <p:sp>
        <p:nvSpPr>
          <p:cNvPr id="11" name="Google Shape;11;p2"/>
          <p:cNvSpPr/>
          <p:nvPr/>
        </p:nvSpPr>
        <p:spPr>
          <a:xfrm>
            <a:off x="0" y="-12600"/>
            <a:ext cx="24384000" cy="268800"/>
          </a:xfrm>
          <a:prstGeom prst="rect">
            <a:avLst/>
          </a:prstGeom>
          <a:gradFill>
            <a:gsLst>
              <a:gs pos="0">
                <a:srgbClr val="1077D2"/>
              </a:gs>
              <a:gs pos="89000">
                <a:srgbClr val="0D5493"/>
              </a:gs>
              <a:gs pos="100000">
                <a:srgbClr val="09315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nhouse_Section_Break_BLANK">
  <p:cSld name="Stenhouse_Section_Break_BLANK">
    <p:spTree>
      <p:nvGrpSpPr>
        <p:cNvPr id="84" name="Shape 8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 Overall Risk - image2">
  <p:cSld name="TABLE - Overall Risk - image2">
    <p:spTree>
      <p:nvGrpSpPr>
        <p:cNvPr id="85" name="Shape 85"/>
        <p:cNvGrpSpPr/>
        <p:nvPr/>
      </p:nvGrpSpPr>
      <p:grpSpPr>
        <a:xfrm>
          <a:off x="0" y="0"/>
          <a:ext cx="0" cy="0"/>
          <a:chOff x="0" y="0"/>
          <a:chExt cx="0" cy="0"/>
        </a:xfrm>
      </p:grpSpPr>
      <p:pic>
        <p:nvPicPr>
          <p:cNvPr descr="Overall Risk - 2.jpg" id="86" name="Google Shape;86;p12"/>
          <p:cNvPicPr preferRelativeResize="0"/>
          <p:nvPr/>
        </p:nvPicPr>
        <p:blipFill rotWithShape="1">
          <a:blip r:embed="rId2">
            <a:alphaModFix/>
          </a:blip>
          <a:srcRect b="0" l="51509" r="22224" t="0"/>
          <a:stretch/>
        </p:blipFill>
        <p:spPr>
          <a:xfrm>
            <a:off x="17178600" y="-10725"/>
            <a:ext cx="7205400" cy="13716001"/>
          </a:xfrm>
          <a:prstGeom prst="rect">
            <a:avLst/>
          </a:prstGeom>
          <a:noFill/>
          <a:ln>
            <a:noFill/>
          </a:ln>
        </p:spPr>
      </p:pic>
      <p:sp>
        <p:nvSpPr>
          <p:cNvPr id="87" name="Google Shape;87;p12"/>
          <p:cNvSpPr/>
          <p:nvPr/>
        </p:nvSpPr>
        <p:spPr>
          <a:xfrm>
            <a:off x="17178600" y="0"/>
            <a:ext cx="7205400" cy="13716000"/>
          </a:xfrm>
          <a:prstGeom prst="rect">
            <a:avLst/>
          </a:prstGeom>
          <a:solidFill>
            <a:srgbClr val="042441">
              <a:alpha val="7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88" name="Shape 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12" name="Shape 12"/>
        <p:cNvGrpSpPr/>
        <p:nvPr/>
      </p:nvGrpSpPr>
      <p:grpSpPr>
        <a:xfrm>
          <a:off x="0" y="0"/>
          <a:ext cx="0" cy="0"/>
          <a:chOff x="0" y="0"/>
          <a:chExt cx="0" cy="0"/>
        </a:xfrm>
      </p:grpSpPr>
      <p:pic>
        <p:nvPicPr>
          <p:cNvPr descr="factory-future.jpg" id="13" name="Google Shape;13;p3"/>
          <p:cNvPicPr preferRelativeResize="0"/>
          <p:nvPr/>
        </p:nvPicPr>
        <p:blipFill rotWithShape="1">
          <a:blip r:embed="rId2">
            <a:alphaModFix amt="25000"/>
          </a:blip>
          <a:srcRect b="0" l="11111" r="0" t="0"/>
          <a:stretch/>
        </p:blipFill>
        <p:spPr>
          <a:xfrm>
            <a:off x="0" y="0"/>
            <a:ext cx="24384000" cy="13716000"/>
          </a:xfrm>
          <a:prstGeom prst="rect">
            <a:avLst/>
          </a:prstGeom>
          <a:noFill/>
          <a:ln>
            <a:noFill/>
          </a:ln>
        </p:spPr>
      </p:pic>
      <p:sp>
        <p:nvSpPr>
          <p:cNvPr id="14" name="Google Shape;14;p3"/>
          <p:cNvSpPr/>
          <p:nvPr/>
        </p:nvSpPr>
        <p:spPr>
          <a:xfrm>
            <a:off x="1091231" y="1748100"/>
            <a:ext cx="22139101" cy="10219800"/>
          </a:xfrm>
          <a:prstGeom prst="roundRect">
            <a:avLst>
              <a:gd fmla="val 2821" name="adj"/>
            </a:avLst>
          </a:prstGeom>
          <a:solidFill>
            <a:srgbClr val="FFFFFF">
              <a:alpha val="6000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
              <a:buFont typeface="Helvetica Neue Light"/>
              <a:buNone/>
            </a:pPr>
            <a:r>
              <a:t/>
            </a:r>
            <a:endParaRPr b="0" i="0" sz="3200" u="none" cap="none" strike="noStrike">
              <a:solidFill>
                <a:srgbClr val="000000"/>
              </a:solidFill>
              <a:latin typeface="Proxima Nova"/>
              <a:ea typeface="Proxima Nova"/>
              <a:cs typeface="Proxima Nova"/>
              <a:sym typeface="Proxima Nova"/>
            </a:endParaRPr>
          </a:p>
        </p:txBody>
      </p:sp>
      <p:sp>
        <p:nvSpPr>
          <p:cNvPr id="15" name="Google Shape;15;p3"/>
          <p:cNvSpPr/>
          <p:nvPr/>
        </p:nvSpPr>
        <p:spPr>
          <a:xfrm>
            <a:off x="1109527" y="399257"/>
            <a:ext cx="10014600" cy="1134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050"/>
              <a:buFont typeface="Helvetica Neue"/>
              <a:buNone/>
            </a:pPr>
            <a:r>
              <a:rPr b="1" i="0" lang="en-US" sz="4400" u="none" cap="none" strike="noStrike">
                <a:solidFill>
                  <a:schemeClr val="accent1"/>
                </a:solidFill>
                <a:latin typeface="Helvetica Neue"/>
                <a:ea typeface="Helvetica Neue"/>
                <a:cs typeface="Helvetica Neue"/>
                <a:sym typeface="Helvetica Neue"/>
              </a:rPr>
              <a:t>Overview</a:t>
            </a:r>
            <a:endParaRPr b="0" i="0" sz="1600" u="none" cap="none" strike="noStrike">
              <a:solidFill>
                <a:schemeClr val="accent1"/>
              </a:solidFill>
              <a:latin typeface="Arial"/>
              <a:ea typeface="Arial"/>
              <a:cs typeface="Arial"/>
              <a:sym typeface="Arial"/>
            </a:endParaRPr>
          </a:p>
        </p:txBody>
      </p:sp>
      <p:cxnSp>
        <p:nvCxnSpPr>
          <p:cNvPr id="16" name="Google Shape;16;p3"/>
          <p:cNvCxnSpPr/>
          <p:nvPr/>
        </p:nvCxnSpPr>
        <p:spPr>
          <a:xfrm>
            <a:off x="6829481" y="3151550"/>
            <a:ext cx="0" cy="8408100"/>
          </a:xfrm>
          <a:prstGeom prst="straightConnector1">
            <a:avLst/>
          </a:prstGeom>
          <a:noFill/>
          <a:ln cap="flat" cmpd="sng" w="76200">
            <a:solidFill>
              <a:srgbClr val="D9D9D9"/>
            </a:solidFill>
            <a:prstDash val="solid"/>
            <a:round/>
            <a:headEnd len="sm" w="sm" type="none"/>
            <a:tailEnd len="sm" w="sm" type="none"/>
          </a:ln>
        </p:spPr>
      </p:cxnSp>
      <p:cxnSp>
        <p:nvCxnSpPr>
          <p:cNvPr id="17" name="Google Shape;17;p3"/>
          <p:cNvCxnSpPr/>
          <p:nvPr/>
        </p:nvCxnSpPr>
        <p:spPr>
          <a:xfrm>
            <a:off x="12426760" y="3151550"/>
            <a:ext cx="0" cy="8408100"/>
          </a:xfrm>
          <a:prstGeom prst="straightConnector1">
            <a:avLst/>
          </a:prstGeom>
          <a:noFill/>
          <a:ln cap="flat" cmpd="sng" w="76200">
            <a:solidFill>
              <a:srgbClr val="D9D9D9"/>
            </a:solidFill>
            <a:prstDash val="solid"/>
            <a:round/>
            <a:headEnd len="sm" w="sm" type="none"/>
            <a:tailEnd len="sm" w="sm" type="none"/>
          </a:ln>
        </p:spPr>
      </p:cxnSp>
      <p:sp>
        <p:nvSpPr>
          <p:cNvPr id="18" name="Google Shape;18;p3"/>
          <p:cNvSpPr txBox="1"/>
          <p:nvPr/>
        </p:nvSpPr>
        <p:spPr>
          <a:xfrm>
            <a:off x="1793954" y="6271046"/>
            <a:ext cx="4811315" cy="4332764"/>
          </a:xfrm>
          <a:prstGeom prst="rect">
            <a:avLst/>
          </a:prstGeom>
          <a:noFill/>
          <a:ln>
            <a:noFill/>
          </a:ln>
        </p:spPr>
        <p:txBody>
          <a:bodyPr anchorCtr="0" anchor="t" bIns="91425" lIns="91425" spcFirstLastPara="1" rIns="91425" wrap="square" tIns="91425">
            <a:noAutofit/>
          </a:bodyPr>
          <a:lstStyle/>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Policy Parameters</a:t>
            </a:r>
            <a:endParaRPr/>
          </a:p>
          <a:p>
            <a:pPr indent="0" lvl="0" marL="3809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Coverages </a:t>
            </a:r>
            <a:endParaRPr b="0" i="0" sz="3600" u="none" cap="none" strike="noStrike">
              <a:solidFill>
                <a:srgbClr val="073763"/>
              </a:solidFill>
              <a:latin typeface="Calibri"/>
              <a:ea typeface="Calibri"/>
              <a:cs typeface="Calibri"/>
              <a:sym typeface="Calibri"/>
            </a:endParaRPr>
          </a:p>
          <a:p>
            <a:pPr indent="0" lvl="0" marL="3809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457200" lvl="3" marL="495298" marR="0" rtl="0" algn="l">
              <a:lnSpc>
                <a:spcPct val="100000"/>
              </a:lnSpc>
              <a:spcBef>
                <a:spcPts val="0"/>
              </a:spcBef>
              <a:spcAft>
                <a:spcPts val="0"/>
              </a:spcAft>
              <a:buClr>
                <a:srgbClr val="073763"/>
              </a:buClr>
              <a:buSzPts val="2800"/>
              <a:buFont typeface="Noto Sans Symbols"/>
              <a:buChar char="✔"/>
            </a:pPr>
            <a:r>
              <a:rPr b="0" i="0" lang="en-US" sz="3600" u="none" cap="none" strike="noStrike">
                <a:solidFill>
                  <a:srgbClr val="073763"/>
                </a:solidFill>
                <a:latin typeface="Calibri"/>
                <a:ea typeface="Calibri"/>
                <a:cs typeface="Calibri"/>
                <a:sym typeface="Calibri"/>
              </a:rPr>
              <a:t>Employee Benefits</a:t>
            </a:r>
            <a:endParaRPr/>
          </a:p>
          <a:p>
            <a:pPr indent="-457200" lvl="3" marL="495298" marR="0" rtl="0" algn="l">
              <a:lnSpc>
                <a:spcPct val="100000"/>
              </a:lnSpc>
              <a:spcBef>
                <a:spcPts val="0"/>
              </a:spcBef>
              <a:spcAft>
                <a:spcPts val="0"/>
              </a:spcAft>
              <a:buClr>
                <a:srgbClr val="073763"/>
              </a:buClr>
              <a:buSzPts val="2800"/>
              <a:buFont typeface="Noto Sans Symbols"/>
              <a:buChar char="✔"/>
            </a:pPr>
            <a:r>
              <a:rPr b="0" i="0" lang="en-US" sz="3600" u="none" cap="none" strike="noStrike">
                <a:solidFill>
                  <a:srgbClr val="073763"/>
                </a:solidFill>
                <a:latin typeface="Calibri"/>
                <a:ea typeface="Calibri"/>
                <a:cs typeface="Calibri"/>
                <a:sym typeface="Calibri"/>
              </a:rPr>
              <a:t>Corporate Insurance</a:t>
            </a:r>
            <a:endParaRPr b="0" i="0" sz="3600" u="none" cap="none" strike="noStrike">
              <a:solidFill>
                <a:srgbClr val="000000"/>
              </a:solidFill>
              <a:latin typeface="Calibri"/>
              <a:ea typeface="Calibri"/>
              <a:cs typeface="Calibri"/>
              <a:sym typeface="Calibri"/>
            </a:endParaRPr>
          </a:p>
        </p:txBody>
      </p:sp>
      <p:sp>
        <p:nvSpPr>
          <p:cNvPr id="19" name="Google Shape;19;p3"/>
          <p:cNvSpPr txBox="1"/>
          <p:nvPr/>
        </p:nvSpPr>
        <p:spPr>
          <a:xfrm>
            <a:off x="1717367" y="4077470"/>
            <a:ext cx="4373709" cy="13170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200"/>
              <a:buFont typeface="Helvetica Neue"/>
              <a:buNone/>
            </a:pPr>
            <a:r>
              <a:rPr b="1" i="0" lang="en-US" sz="4400" u="none" cap="none" strike="noStrike">
                <a:solidFill>
                  <a:schemeClr val="dk1"/>
                </a:solidFill>
                <a:latin typeface="Calibri"/>
                <a:ea typeface="Calibri"/>
                <a:cs typeface="Calibri"/>
                <a:sym typeface="Calibri"/>
              </a:rPr>
              <a:t>Scope of Coverage</a:t>
            </a:r>
            <a:endParaRPr b="0" i="0" sz="4400" u="none" cap="none" strike="noStrike">
              <a:solidFill>
                <a:schemeClr val="dk1"/>
              </a:solidFill>
              <a:latin typeface="Calibri"/>
              <a:ea typeface="Calibri"/>
              <a:cs typeface="Calibri"/>
              <a:sym typeface="Calibri"/>
            </a:endParaRPr>
          </a:p>
        </p:txBody>
      </p:sp>
      <p:sp>
        <p:nvSpPr>
          <p:cNvPr id="20" name="Google Shape;20;p3"/>
          <p:cNvSpPr txBox="1"/>
          <p:nvPr/>
        </p:nvSpPr>
        <p:spPr>
          <a:xfrm>
            <a:off x="7280645" y="6271046"/>
            <a:ext cx="4868397" cy="4102500"/>
          </a:xfrm>
          <a:prstGeom prst="rect">
            <a:avLst/>
          </a:prstGeom>
          <a:noFill/>
          <a:ln>
            <a:noFill/>
          </a:ln>
        </p:spPr>
        <p:txBody>
          <a:bodyPr anchorCtr="0" anchor="t" bIns="91425" lIns="91425" spcFirstLastPara="1" rIns="91425" wrap="square" tIns="91425">
            <a:noAutofit/>
          </a:bodyPr>
          <a:lstStyle/>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Documents required for claims</a:t>
            </a:r>
            <a:endParaRPr b="0" i="0" sz="3600" u="none" cap="none" strike="noStrike">
              <a:solidFill>
                <a:srgbClr val="000000"/>
              </a:solidFill>
              <a:latin typeface="Calibri"/>
              <a:ea typeface="Calibri"/>
              <a:cs typeface="Calibri"/>
              <a:sym typeface="Calibri"/>
            </a:endParaRPr>
          </a:p>
          <a:p>
            <a:pPr indent="0" lvl="0" marL="38099" marR="0" rtl="0" algn="l">
              <a:lnSpc>
                <a:spcPct val="100000"/>
              </a:lnSpc>
              <a:spcBef>
                <a:spcPts val="0"/>
              </a:spcBef>
              <a:spcAft>
                <a:spcPts val="0"/>
              </a:spcAft>
              <a:buClr>
                <a:srgbClr val="073763"/>
              </a:buClr>
              <a:buSzPts val="3000"/>
              <a:buFont typeface="Helvetica Neue"/>
              <a:buNone/>
            </a:pPr>
            <a:r>
              <a:rPr b="0" i="0" lang="en-US" sz="3600" u="none" cap="none" strike="noStrike">
                <a:solidFill>
                  <a:srgbClr val="073763"/>
                </a:solidFill>
                <a:latin typeface="Calibri"/>
                <a:ea typeface="Calibri"/>
                <a:cs typeface="Calibri"/>
                <a:sym typeface="Calibri"/>
              </a:rPr>
              <a:t> </a:t>
            </a:r>
            <a:endParaRPr b="0" i="0" sz="3600" u="none" cap="none" strike="noStrike">
              <a:solidFill>
                <a:srgbClr val="073763"/>
              </a:solidFill>
              <a:latin typeface="Calibri"/>
              <a:ea typeface="Calibri"/>
              <a:cs typeface="Calibri"/>
              <a:sym typeface="Calibri"/>
            </a:endParaRPr>
          </a:p>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Process for cashless claim authorization</a:t>
            </a:r>
            <a:endParaRPr b="0" i="0" sz="3600" u="none" cap="none" strike="noStrike">
              <a:solidFill>
                <a:srgbClr val="000000"/>
              </a:solidFill>
              <a:latin typeface="Calibri"/>
              <a:ea typeface="Calibri"/>
              <a:cs typeface="Calibri"/>
              <a:sym typeface="Calibri"/>
            </a:endParaRPr>
          </a:p>
          <a:p>
            <a:pPr indent="-228590" lvl="0" marL="45718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Process for reimbursement claim</a:t>
            </a:r>
            <a:endParaRPr b="0" i="0" sz="3600" u="none" cap="none" strike="noStrike">
              <a:solidFill>
                <a:srgbClr val="000000"/>
              </a:solidFill>
              <a:latin typeface="Calibri"/>
              <a:ea typeface="Calibri"/>
              <a:cs typeface="Calibri"/>
              <a:sym typeface="Calibri"/>
            </a:endParaRPr>
          </a:p>
          <a:p>
            <a:pPr indent="-228590" lvl="0" marL="45718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0" lvl="0" marL="0" marR="0" rtl="0" algn="l">
              <a:lnSpc>
                <a:spcPct val="100000"/>
              </a:lnSpc>
              <a:spcBef>
                <a:spcPts val="0"/>
              </a:spcBef>
              <a:spcAft>
                <a:spcPts val="0"/>
              </a:spcAft>
              <a:buClr>
                <a:srgbClr val="073763"/>
              </a:buClr>
              <a:buSzPts val="3000"/>
              <a:buFont typeface="Helvetica Neue"/>
              <a:buNone/>
            </a:pPr>
            <a:br>
              <a:rPr b="0" i="0" lang="en-US" sz="3600" u="none" cap="none" strike="noStrike">
                <a:solidFill>
                  <a:srgbClr val="073763"/>
                </a:solidFill>
                <a:latin typeface="Calibri"/>
                <a:ea typeface="Calibri"/>
                <a:cs typeface="Calibri"/>
                <a:sym typeface="Calibri"/>
              </a:rPr>
            </a:br>
            <a:endParaRPr b="0" i="0" sz="3600" u="none" cap="none" strike="noStrike">
              <a:solidFill>
                <a:srgbClr val="073763"/>
              </a:solidFill>
              <a:latin typeface="Calibri"/>
              <a:ea typeface="Calibri"/>
              <a:cs typeface="Calibri"/>
              <a:sym typeface="Calibri"/>
            </a:endParaRPr>
          </a:p>
        </p:txBody>
      </p:sp>
      <p:sp>
        <p:nvSpPr>
          <p:cNvPr id="21" name="Google Shape;21;p3"/>
          <p:cNvSpPr txBox="1"/>
          <p:nvPr/>
        </p:nvSpPr>
        <p:spPr>
          <a:xfrm>
            <a:off x="1662512" y="2859128"/>
            <a:ext cx="3316498" cy="11343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5394"/>
              </a:buClr>
              <a:buSzPts val="9600"/>
              <a:buFont typeface="Helvetica Neue"/>
              <a:buNone/>
            </a:pPr>
            <a:r>
              <a:rPr b="1" i="0" lang="en-US" sz="9600" u="none" cap="none" strike="noStrike">
                <a:solidFill>
                  <a:srgbClr val="0B5394"/>
                </a:solidFill>
                <a:latin typeface="Calibri"/>
                <a:ea typeface="Calibri"/>
                <a:cs typeface="Calibri"/>
                <a:sym typeface="Calibri"/>
              </a:rPr>
              <a:t>01.</a:t>
            </a:r>
            <a:endParaRPr b="0" i="0" sz="1400" u="none" cap="none" strike="noStrike">
              <a:solidFill>
                <a:srgbClr val="000000"/>
              </a:solidFill>
              <a:latin typeface="Calibri"/>
              <a:ea typeface="Calibri"/>
              <a:cs typeface="Calibri"/>
              <a:sym typeface="Calibri"/>
            </a:endParaRPr>
          </a:p>
        </p:txBody>
      </p:sp>
      <p:sp>
        <p:nvSpPr>
          <p:cNvPr id="22" name="Google Shape;22;p3"/>
          <p:cNvSpPr txBox="1"/>
          <p:nvPr/>
        </p:nvSpPr>
        <p:spPr>
          <a:xfrm>
            <a:off x="7350544" y="2831474"/>
            <a:ext cx="4728600" cy="133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5394"/>
              </a:buClr>
              <a:buSzPts val="9600"/>
              <a:buFont typeface="Helvetica Neue"/>
              <a:buNone/>
            </a:pPr>
            <a:r>
              <a:rPr b="1" i="0" lang="en-US" sz="9600" u="none" cap="none" strike="noStrike">
                <a:solidFill>
                  <a:srgbClr val="0B5394"/>
                </a:solidFill>
                <a:latin typeface="Calibri"/>
                <a:ea typeface="Calibri"/>
                <a:cs typeface="Calibri"/>
                <a:sym typeface="Calibri"/>
              </a:rPr>
              <a:t>02.</a:t>
            </a:r>
            <a:endParaRPr b="0" i="0" sz="1400" u="none" cap="none" strike="noStrike">
              <a:solidFill>
                <a:srgbClr val="000000"/>
              </a:solidFill>
              <a:latin typeface="Calibri"/>
              <a:ea typeface="Calibri"/>
              <a:cs typeface="Calibri"/>
              <a:sym typeface="Calibri"/>
            </a:endParaRPr>
          </a:p>
        </p:txBody>
      </p:sp>
      <p:sp>
        <p:nvSpPr>
          <p:cNvPr id="23" name="Google Shape;23;p3"/>
          <p:cNvSpPr txBox="1"/>
          <p:nvPr/>
        </p:nvSpPr>
        <p:spPr>
          <a:xfrm>
            <a:off x="18475288" y="2824404"/>
            <a:ext cx="3731595" cy="121649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5394"/>
              </a:buClr>
              <a:buSzPts val="9600"/>
              <a:buFont typeface="Helvetica Neue"/>
              <a:buNone/>
            </a:pPr>
            <a:r>
              <a:rPr b="1" i="0" lang="en-US" sz="9600" u="none" cap="none" strike="noStrike">
                <a:solidFill>
                  <a:srgbClr val="0B5394"/>
                </a:solidFill>
                <a:latin typeface="Calibri"/>
                <a:ea typeface="Calibri"/>
                <a:cs typeface="Calibri"/>
                <a:sym typeface="Calibri"/>
              </a:rPr>
              <a:t>04.</a:t>
            </a:r>
            <a:endParaRPr b="1" i="0" sz="9600" u="none" cap="none" strike="noStrike">
              <a:solidFill>
                <a:srgbClr val="0B5394"/>
              </a:solidFill>
              <a:latin typeface="Calibri"/>
              <a:ea typeface="Calibri"/>
              <a:cs typeface="Calibri"/>
              <a:sym typeface="Calibri"/>
            </a:endParaRPr>
          </a:p>
        </p:txBody>
      </p:sp>
      <p:sp>
        <p:nvSpPr>
          <p:cNvPr id="24" name="Google Shape;24;p3"/>
          <p:cNvSpPr txBox="1"/>
          <p:nvPr/>
        </p:nvSpPr>
        <p:spPr>
          <a:xfrm>
            <a:off x="7341049" y="4136085"/>
            <a:ext cx="4783463" cy="163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200"/>
              <a:buFont typeface="Helvetica Neue"/>
              <a:buNone/>
            </a:pPr>
            <a:r>
              <a:rPr b="1" i="0" lang="en-US" sz="4400" u="none" cap="none" strike="noStrike">
                <a:solidFill>
                  <a:schemeClr val="dk1"/>
                </a:solidFill>
                <a:latin typeface="Calibri"/>
                <a:ea typeface="Calibri"/>
                <a:cs typeface="Calibri"/>
                <a:sym typeface="Calibri"/>
              </a:rPr>
              <a:t>Claims Documentation </a:t>
            </a:r>
            <a:endParaRPr b="1" i="0" sz="4400" u="none" cap="none" strike="noStrike">
              <a:solidFill>
                <a:schemeClr val="dk1"/>
              </a:solidFill>
              <a:latin typeface="Calibri"/>
              <a:ea typeface="Calibri"/>
              <a:cs typeface="Calibri"/>
              <a:sym typeface="Calibri"/>
            </a:endParaRPr>
          </a:p>
        </p:txBody>
      </p:sp>
      <p:sp>
        <p:nvSpPr>
          <p:cNvPr id="25" name="Google Shape;25;p3"/>
          <p:cNvSpPr txBox="1"/>
          <p:nvPr/>
        </p:nvSpPr>
        <p:spPr>
          <a:xfrm>
            <a:off x="18456999" y="4077470"/>
            <a:ext cx="4253379" cy="12642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200"/>
              <a:buFont typeface="Helvetica Neue"/>
              <a:buNone/>
            </a:pPr>
            <a:r>
              <a:rPr b="1" i="0" lang="en-US" sz="4400" u="none" cap="none" strike="noStrike">
                <a:solidFill>
                  <a:schemeClr val="dk1"/>
                </a:solidFill>
                <a:latin typeface="Calibri"/>
                <a:ea typeface="Calibri"/>
                <a:cs typeface="Calibri"/>
                <a:sym typeface="Calibri"/>
              </a:rPr>
              <a:t>The Stenhouse</a:t>
            </a:r>
            <a:endParaRPr b="0" i="0" sz="4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4200"/>
              <a:buFont typeface="Helvetica Neue"/>
              <a:buNone/>
            </a:pPr>
            <a:r>
              <a:rPr b="1" i="0" lang="en-US" sz="4400" u="none" cap="none" strike="noStrike">
                <a:solidFill>
                  <a:schemeClr val="dk1"/>
                </a:solidFill>
                <a:latin typeface="Calibri"/>
                <a:ea typeface="Calibri"/>
                <a:cs typeface="Calibri"/>
                <a:sym typeface="Calibri"/>
              </a:rPr>
              <a:t>Advantage</a:t>
            </a:r>
            <a:endParaRPr b="0" i="0" sz="4400" u="none" cap="none" strike="noStrike">
              <a:solidFill>
                <a:schemeClr val="dk1"/>
              </a:solidFill>
              <a:latin typeface="Calibri"/>
              <a:ea typeface="Calibri"/>
              <a:cs typeface="Calibri"/>
              <a:sym typeface="Calibri"/>
            </a:endParaRPr>
          </a:p>
        </p:txBody>
      </p:sp>
      <p:cxnSp>
        <p:nvCxnSpPr>
          <p:cNvPr id="26" name="Google Shape;26;p3"/>
          <p:cNvCxnSpPr/>
          <p:nvPr/>
        </p:nvCxnSpPr>
        <p:spPr>
          <a:xfrm>
            <a:off x="17889742" y="3151550"/>
            <a:ext cx="0" cy="8408100"/>
          </a:xfrm>
          <a:prstGeom prst="straightConnector1">
            <a:avLst/>
          </a:prstGeom>
          <a:noFill/>
          <a:ln cap="flat" cmpd="sng" w="76200">
            <a:solidFill>
              <a:srgbClr val="D9D9D9"/>
            </a:solidFill>
            <a:prstDash val="solid"/>
            <a:round/>
            <a:headEnd len="sm" w="sm" type="none"/>
            <a:tailEnd len="sm" w="sm" type="none"/>
          </a:ln>
        </p:spPr>
      </p:cxnSp>
      <p:sp>
        <p:nvSpPr>
          <p:cNvPr id="27" name="Google Shape;27;p3"/>
          <p:cNvSpPr txBox="1"/>
          <p:nvPr/>
        </p:nvSpPr>
        <p:spPr>
          <a:xfrm>
            <a:off x="12987593" y="2862879"/>
            <a:ext cx="3242441" cy="127320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5394"/>
              </a:buClr>
              <a:buSzPts val="9600"/>
              <a:buFont typeface="Helvetica Neue"/>
              <a:buNone/>
            </a:pPr>
            <a:r>
              <a:rPr b="1" i="0" lang="en-US" sz="9600" u="none" cap="none" strike="noStrike">
                <a:solidFill>
                  <a:srgbClr val="0B5394"/>
                </a:solidFill>
                <a:latin typeface="Calibri"/>
                <a:ea typeface="Calibri"/>
                <a:cs typeface="Calibri"/>
                <a:sym typeface="Calibri"/>
              </a:rPr>
              <a:t>03.</a:t>
            </a:r>
            <a:endParaRPr b="0" i="0" sz="1400" u="none" cap="none" strike="noStrike">
              <a:solidFill>
                <a:srgbClr val="000000"/>
              </a:solidFill>
              <a:latin typeface="Calibri"/>
              <a:ea typeface="Calibri"/>
              <a:cs typeface="Calibri"/>
              <a:sym typeface="Calibri"/>
            </a:endParaRPr>
          </a:p>
        </p:txBody>
      </p:sp>
      <p:sp>
        <p:nvSpPr>
          <p:cNvPr id="28" name="Google Shape;28;p3"/>
          <p:cNvSpPr txBox="1"/>
          <p:nvPr/>
        </p:nvSpPr>
        <p:spPr>
          <a:xfrm>
            <a:off x="12987593" y="4141517"/>
            <a:ext cx="4281368" cy="126165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200"/>
              <a:buFont typeface="Helvetica Neue"/>
              <a:buNone/>
            </a:pPr>
            <a:r>
              <a:rPr b="1" i="0" lang="en-US" sz="4400" u="none" cap="none" strike="noStrike">
                <a:solidFill>
                  <a:schemeClr val="dk1"/>
                </a:solidFill>
                <a:latin typeface="Calibri"/>
                <a:ea typeface="Calibri"/>
                <a:cs typeface="Calibri"/>
                <a:sym typeface="Calibri"/>
              </a:rPr>
              <a:t>TATs and Escalations</a:t>
            </a:r>
            <a:endParaRPr b="1" i="0" sz="4400" u="none" cap="none" strike="noStrike">
              <a:solidFill>
                <a:schemeClr val="dk1"/>
              </a:solidFill>
              <a:latin typeface="Calibri"/>
              <a:ea typeface="Calibri"/>
              <a:cs typeface="Calibri"/>
              <a:sym typeface="Calibri"/>
            </a:endParaRPr>
          </a:p>
        </p:txBody>
      </p:sp>
      <p:sp>
        <p:nvSpPr>
          <p:cNvPr id="29" name="Google Shape;29;p3"/>
          <p:cNvSpPr txBox="1"/>
          <p:nvPr/>
        </p:nvSpPr>
        <p:spPr>
          <a:xfrm>
            <a:off x="12925064" y="6271046"/>
            <a:ext cx="4654288" cy="3270987"/>
          </a:xfrm>
          <a:prstGeom prst="rect">
            <a:avLst/>
          </a:prstGeom>
          <a:noFill/>
          <a:ln>
            <a:noFill/>
          </a:ln>
        </p:spPr>
        <p:txBody>
          <a:bodyPr anchorCtr="0" anchor="t" bIns="91425" lIns="91425" spcFirstLastPara="1" rIns="91425" wrap="square" tIns="91425">
            <a:noAutofit/>
          </a:bodyPr>
          <a:lstStyle/>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Documents required for claim </a:t>
            </a:r>
            <a:endParaRPr b="0" i="0" sz="3600" u="none" cap="none" strike="noStrike">
              <a:solidFill>
                <a:srgbClr val="073763"/>
              </a:solidFill>
              <a:latin typeface="Calibri"/>
              <a:ea typeface="Calibri"/>
              <a:cs typeface="Calibri"/>
              <a:sym typeface="Calibri"/>
            </a:endParaRPr>
          </a:p>
          <a:p>
            <a:pPr indent="0" lvl="0" marL="3809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Process for cashless / reimbursement claim</a:t>
            </a:r>
            <a:endParaRPr/>
          </a:p>
          <a:p>
            <a:pPr indent="0" lvl="0" marL="3809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00000"/>
              </a:solidFill>
              <a:latin typeface="Calibri"/>
              <a:ea typeface="Calibri"/>
              <a:cs typeface="Calibri"/>
              <a:sym typeface="Calibri"/>
            </a:endParaRPr>
          </a:p>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TATs and Escalations</a:t>
            </a:r>
            <a:endParaRPr b="0" i="0" sz="3600" u="none" cap="none" strike="noStrike">
              <a:solidFill>
                <a:srgbClr val="073763"/>
              </a:solidFill>
              <a:latin typeface="Calibri"/>
              <a:ea typeface="Calibri"/>
              <a:cs typeface="Calibri"/>
              <a:sym typeface="Calibri"/>
            </a:endParaRPr>
          </a:p>
          <a:p>
            <a:pPr indent="-228590" lvl="0" marL="45718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0" lvl="0" marL="0" marR="0" rtl="0" algn="l">
              <a:lnSpc>
                <a:spcPct val="100000"/>
              </a:lnSpc>
              <a:spcBef>
                <a:spcPts val="0"/>
              </a:spcBef>
              <a:spcAft>
                <a:spcPts val="0"/>
              </a:spcAft>
              <a:buClr>
                <a:srgbClr val="073763"/>
              </a:buClr>
              <a:buSzPts val="3000"/>
              <a:buFont typeface="Helvetica Neue"/>
              <a:buNone/>
            </a:pPr>
            <a:br>
              <a:rPr b="0" i="0" lang="en-US" sz="3600" u="none" cap="none" strike="noStrike">
                <a:solidFill>
                  <a:srgbClr val="073763"/>
                </a:solidFill>
                <a:latin typeface="Calibri"/>
                <a:ea typeface="Calibri"/>
                <a:cs typeface="Calibri"/>
                <a:sym typeface="Calibri"/>
              </a:rPr>
            </a:br>
            <a:endParaRPr b="0" i="0" sz="3600" u="none" cap="none" strike="noStrike">
              <a:solidFill>
                <a:srgbClr val="073763"/>
              </a:solidFill>
              <a:latin typeface="Calibri"/>
              <a:ea typeface="Calibri"/>
              <a:cs typeface="Calibri"/>
              <a:sym typeface="Calibri"/>
            </a:endParaRPr>
          </a:p>
        </p:txBody>
      </p:sp>
      <p:sp>
        <p:nvSpPr>
          <p:cNvPr id="30" name="Google Shape;30;p3"/>
          <p:cNvSpPr txBox="1"/>
          <p:nvPr/>
        </p:nvSpPr>
        <p:spPr>
          <a:xfrm>
            <a:off x="18456999" y="6271046"/>
            <a:ext cx="4219204" cy="3270987"/>
          </a:xfrm>
          <a:prstGeom prst="rect">
            <a:avLst/>
          </a:prstGeom>
          <a:noFill/>
          <a:ln>
            <a:noFill/>
          </a:ln>
        </p:spPr>
        <p:txBody>
          <a:bodyPr anchorCtr="0" anchor="t" bIns="91425" lIns="91425" spcFirstLastPara="1" rIns="91425" wrap="square" tIns="91425">
            <a:noAutofit/>
          </a:bodyPr>
          <a:lstStyle/>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Services offered</a:t>
            </a:r>
            <a:endParaRPr/>
          </a:p>
          <a:p>
            <a:pPr indent="0" lvl="0" marL="38099" marR="0" rtl="0" algn="l">
              <a:lnSpc>
                <a:spcPct val="100000"/>
              </a:lnSpc>
              <a:spcBef>
                <a:spcPts val="0"/>
              </a:spcBef>
              <a:spcAft>
                <a:spcPts val="0"/>
              </a:spcAft>
              <a:buClr>
                <a:srgbClr val="073763"/>
              </a:buClr>
              <a:buSzPts val="3000"/>
              <a:buFont typeface="Helvetica Neue"/>
              <a:buNone/>
            </a:pPr>
            <a:r>
              <a:rPr b="0" i="0" lang="en-US" sz="3600" u="none" cap="none" strike="noStrike">
                <a:solidFill>
                  <a:srgbClr val="073763"/>
                </a:solidFill>
                <a:latin typeface="Calibri"/>
                <a:ea typeface="Calibri"/>
                <a:cs typeface="Calibri"/>
                <a:sym typeface="Calibri"/>
              </a:rPr>
              <a:t> </a:t>
            </a:r>
            <a:endParaRPr b="0" i="0" sz="3600" u="none" cap="none" strike="noStrike">
              <a:solidFill>
                <a:srgbClr val="073763"/>
              </a:solidFill>
              <a:latin typeface="Calibri"/>
              <a:ea typeface="Calibri"/>
              <a:cs typeface="Calibri"/>
              <a:sym typeface="Calibri"/>
            </a:endParaRPr>
          </a:p>
          <a:p>
            <a:pPr indent="-419090" lvl="0" marL="457189" marR="0" rtl="0" algn="l">
              <a:lnSpc>
                <a:spcPct val="100000"/>
              </a:lnSpc>
              <a:spcBef>
                <a:spcPts val="0"/>
              </a:spcBef>
              <a:spcAft>
                <a:spcPts val="0"/>
              </a:spcAft>
              <a:buClr>
                <a:srgbClr val="073763"/>
              </a:buClr>
              <a:buSzPts val="3000"/>
              <a:buFont typeface="Helvetica Neue"/>
              <a:buChar char="●"/>
            </a:pPr>
            <a:r>
              <a:rPr b="0" i="0" lang="en-US" sz="3600" u="none" cap="none" strike="noStrike">
                <a:solidFill>
                  <a:srgbClr val="073763"/>
                </a:solidFill>
                <a:latin typeface="Calibri"/>
                <a:ea typeface="Calibri"/>
                <a:cs typeface="Calibri"/>
                <a:sym typeface="Calibri"/>
              </a:rPr>
              <a:t>Our clientele</a:t>
            </a:r>
            <a:endParaRPr b="0" i="0" sz="3600" u="none" cap="none" strike="noStrike">
              <a:solidFill>
                <a:srgbClr val="073763"/>
              </a:solidFill>
              <a:latin typeface="Calibri"/>
              <a:ea typeface="Calibri"/>
              <a:cs typeface="Calibri"/>
              <a:sym typeface="Calibri"/>
            </a:endParaRPr>
          </a:p>
          <a:p>
            <a:pPr indent="-228590" lvl="0" marL="457189" marR="0" rtl="0" algn="l">
              <a:lnSpc>
                <a:spcPct val="100000"/>
              </a:lnSpc>
              <a:spcBef>
                <a:spcPts val="0"/>
              </a:spcBef>
              <a:spcAft>
                <a:spcPts val="0"/>
              </a:spcAft>
              <a:buClr>
                <a:srgbClr val="073763"/>
              </a:buClr>
              <a:buSzPts val="3000"/>
              <a:buFont typeface="Helvetica Neue"/>
              <a:buNone/>
            </a:pPr>
            <a:r>
              <a:t/>
            </a:r>
            <a:endParaRPr b="0" i="0" sz="3600" u="none" cap="none" strike="noStrike">
              <a:solidFill>
                <a:srgbClr val="073763"/>
              </a:solidFill>
              <a:latin typeface="Calibri"/>
              <a:ea typeface="Calibri"/>
              <a:cs typeface="Calibri"/>
              <a:sym typeface="Calibri"/>
            </a:endParaRPr>
          </a:p>
          <a:p>
            <a:pPr indent="0" lvl="0" marL="0" marR="0" rtl="0" algn="l">
              <a:lnSpc>
                <a:spcPct val="100000"/>
              </a:lnSpc>
              <a:spcBef>
                <a:spcPts val="0"/>
              </a:spcBef>
              <a:spcAft>
                <a:spcPts val="0"/>
              </a:spcAft>
              <a:buClr>
                <a:srgbClr val="073763"/>
              </a:buClr>
              <a:buSzPts val="3000"/>
              <a:buFont typeface="Helvetica Neue"/>
              <a:buNone/>
            </a:pPr>
            <a:br>
              <a:rPr b="0" i="0" lang="en-US" sz="3600" u="none" cap="none" strike="noStrike">
                <a:solidFill>
                  <a:srgbClr val="073763"/>
                </a:solidFill>
                <a:latin typeface="Calibri"/>
                <a:ea typeface="Calibri"/>
                <a:cs typeface="Calibri"/>
                <a:sym typeface="Calibri"/>
              </a:rPr>
            </a:br>
            <a:endParaRPr b="0" i="0" sz="3600" u="none" cap="none" strike="noStrike">
              <a:solidFill>
                <a:srgbClr val="07376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nhouse_Section_Break_1">
  <p:cSld name="Stenhouse_Section_Break_1">
    <p:spTree>
      <p:nvGrpSpPr>
        <p:cNvPr id="31" name="Shape 31"/>
        <p:cNvGrpSpPr/>
        <p:nvPr/>
      </p:nvGrpSpPr>
      <p:grpSpPr>
        <a:xfrm>
          <a:off x="0" y="0"/>
          <a:ext cx="0" cy="0"/>
          <a:chOff x="0" y="0"/>
          <a:chExt cx="0" cy="0"/>
        </a:xfrm>
      </p:grpSpPr>
      <p:sp>
        <p:nvSpPr>
          <p:cNvPr id="32" name="Google Shape;32;p4"/>
          <p:cNvSpPr/>
          <p:nvPr/>
        </p:nvSpPr>
        <p:spPr>
          <a:xfrm>
            <a:off x="1025405" y="7961300"/>
            <a:ext cx="12985499" cy="630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800"/>
              <a:buFont typeface="Helvetica Neue"/>
              <a:buNone/>
            </a:pPr>
            <a:r>
              <a:rPr b="0" i="0" lang="en-US" sz="7200" u="none" cap="none" strike="noStrike">
                <a:solidFill>
                  <a:srgbClr val="FFFFFF"/>
                </a:solidFill>
                <a:latin typeface="Helvetica Neue"/>
                <a:ea typeface="Helvetica Neue"/>
                <a:cs typeface="Helvetica Neue"/>
                <a:sym typeface="Helvetica Neue"/>
              </a:rPr>
              <a:t>Scope Of Current Coverage</a:t>
            </a:r>
            <a:endParaRPr b="0" i="0" sz="1400" u="none" cap="none" strike="noStrike">
              <a:solidFill>
                <a:srgbClr val="000000"/>
              </a:solidFill>
              <a:latin typeface="Arial"/>
              <a:ea typeface="Arial"/>
              <a:cs typeface="Arial"/>
              <a:sym typeface="Arial"/>
            </a:endParaRPr>
          </a:p>
        </p:txBody>
      </p:sp>
      <p:sp>
        <p:nvSpPr>
          <p:cNvPr id="33" name="Google Shape;33;p4"/>
          <p:cNvSpPr txBox="1"/>
          <p:nvPr/>
        </p:nvSpPr>
        <p:spPr>
          <a:xfrm>
            <a:off x="877901" y="4916125"/>
            <a:ext cx="4326300" cy="30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797C6"/>
              </a:buClr>
              <a:buSzPts val="21999"/>
              <a:buFont typeface="Helvetica Neue"/>
              <a:buNone/>
            </a:pPr>
            <a:r>
              <a:rPr b="1" i="0" lang="en-US" sz="21999" u="none" cap="none" strike="noStrike">
                <a:solidFill>
                  <a:srgbClr val="3797C6"/>
                </a:solidFill>
                <a:latin typeface="Helvetica Neue"/>
                <a:ea typeface="Helvetica Neue"/>
                <a:cs typeface="Helvetica Neue"/>
                <a:sym typeface="Helvetica Neue"/>
              </a:rPr>
              <a:t>01.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ISTING COVERAGE" showMasterSp="0" type="tx">
  <p:cSld name="TITLE_AND_BODY">
    <p:bg>
      <p:bgPr>
        <a:solidFill>
          <a:schemeClr val="lt2"/>
        </a:solidFill>
      </p:bgPr>
    </p:bg>
    <p:spTree>
      <p:nvGrpSpPr>
        <p:cNvPr id="34" name="Shape 34"/>
        <p:cNvGrpSpPr/>
        <p:nvPr/>
      </p:nvGrpSpPr>
      <p:grpSpPr>
        <a:xfrm>
          <a:off x="0" y="0"/>
          <a:ext cx="0" cy="0"/>
          <a:chOff x="0" y="0"/>
          <a:chExt cx="0" cy="0"/>
        </a:xfrm>
      </p:grpSpPr>
      <p:sp>
        <p:nvSpPr>
          <p:cNvPr id="35" name="Google Shape;35;p5"/>
          <p:cNvSpPr/>
          <p:nvPr/>
        </p:nvSpPr>
        <p:spPr>
          <a:xfrm>
            <a:off x="705945" y="1736400"/>
            <a:ext cx="5316600" cy="10554300"/>
          </a:xfrm>
          <a:prstGeom prst="roundRect">
            <a:avLst>
              <a:gd fmla="val 5405" name="adj"/>
            </a:avLst>
          </a:prstGeom>
          <a:solidFill>
            <a:srgbClr val="FFFFFF">
              <a:alpha val="69411"/>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
              <a:buFont typeface="Helvetica Neue Light"/>
              <a:buNone/>
            </a:pPr>
            <a:r>
              <a:t/>
            </a:r>
            <a:endParaRPr b="0" i="0" sz="3200" u="none" cap="none" strike="noStrike">
              <a:solidFill>
                <a:srgbClr val="000000"/>
              </a:solidFill>
              <a:latin typeface="Proxima Nova"/>
              <a:ea typeface="Proxima Nova"/>
              <a:cs typeface="Proxima Nova"/>
              <a:sym typeface="Proxima Nova"/>
            </a:endParaRPr>
          </a:p>
        </p:txBody>
      </p:sp>
      <p:sp>
        <p:nvSpPr>
          <p:cNvPr id="36" name="Google Shape;36;p5"/>
          <p:cNvSpPr/>
          <p:nvPr/>
        </p:nvSpPr>
        <p:spPr>
          <a:xfrm>
            <a:off x="6582119" y="1733225"/>
            <a:ext cx="5316600" cy="10554300"/>
          </a:xfrm>
          <a:prstGeom prst="roundRect">
            <a:avLst>
              <a:gd fmla="val 5405" name="adj"/>
            </a:avLst>
          </a:prstGeom>
          <a:solidFill>
            <a:srgbClr val="FFFFFF">
              <a:alpha val="69411"/>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
              <a:buFont typeface="Helvetica Neue Light"/>
              <a:buNone/>
            </a:pPr>
            <a:r>
              <a:t/>
            </a:r>
            <a:endParaRPr b="0" i="0" sz="3200" u="none" cap="none" strike="noStrike">
              <a:solidFill>
                <a:srgbClr val="000000"/>
              </a:solidFill>
              <a:latin typeface="Proxima Nova"/>
              <a:ea typeface="Proxima Nova"/>
              <a:cs typeface="Proxima Nova"/>
              <a:sym typeface="Proxima Nova"/>
            </a:endParaRPr>
          </a:p>
        </p:txBody>
      </p:sp>
      <p:sp>
        <p:nvSpPr>
          <p:cNvPr id="37" name="Google Shape;37;p5"/>
          <p:cNvSpPr/>
          <p:nvPr/>
        </p:nvSpPr>
        <p:spPr>
          <a:xfrm>
            <a:off x="12485163" y="1733225"/>
            <a:ext cx="5316600" cy="10554300"/>
          </a:xfrm>
          <a:prstGeom prst="roundRect">
            <a:avLst>
              <a:gd fmla="val 5405" name="adj"/>
            </a:avLst>
          </a:prstGeom>
          <a:solidFill>
            <a:srgbClr val="FFFFFF">
              <a:alpha val="69411"/>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
              <a:buFont typeface="Helvetica Neue Light"/>
              <a:buNone/>
            </a:pPr>
            <a:r>
              <a:t/>
            </a:r>
            <a:endParaRPr b="0" i="0" sz="3200" u="none" cap="none" strike="noStrike">
              <a:solidFill>
                <a:srgbClr val="000000"/>
              </a:solidFill>
              <a:latin typeface="Proxima Nova"/>
              <a:ea typeface="Proxima Nova"/>
              <a:cs typeface="Proxima Nova"/>
              <a:sym typeface="Proxima Nova"/>
            </a:endParaRPr>
          </a:p>
        </p:txBody>
      </p:sp>
      <p:sp>
        <p:nvSpPr>
          <p:cNvPr id="38" name="Google Shape;38;p5"/>
          <p:cNvSpPr/>
          <p:nvPr/>
        </p:nvSpPr>
        <p:spPr>
          <a:xfrm>
            <a:off x="18388206" y="1733225"/>
            <a:ext cx="5316600" cy="10554300"/>
          </a:xfrm>
          <a:prstGeom prst="roundRect">
            <a:avLst>
              <a:gd fmla="val 5405" name="adj"/>
            </a:avLst>
          </a:prstGeom>
          <a:solidFill>
            <a:srgbClr val="FFFFFF">
              <a:alpha val="69411"/>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
              <a:buFont typeface="Helvetica Neue Light"/>
              <a:buNone/>
            </a:pPr>
            <a:r>
              <a:t/>
            </a:r>
            <a:endParaRPr b="0" i="0" sz="3200" u="none" cap="none" strike="noStrike">
              <a:solidFill>
                <a:srgbClr val="000000"/>
              </a:solidFill>
              <a:latin typeface="Proxima Nova"/>
              <a:ea typeface="Proxima Nova"/>
              <a:cs typeface="Proxima Nova"/>
              <a:sym typeface="Proxima Nova"/>
            </a:endParaRPr>
          </a:p>
        </p:txBody>
      </p:sp>
      <p:sp>
        <p:nvSpPr>
          <p:cNvPr id="39" name="Google Shape;39;p5"/>
          <p:cNvSpPr/>
          <p:nvPr/>
        </p:nvSpPr>
        <p:spPr>
          <a:xfrm>
            <a:off x="679051" y="1733225"/>
            <a:ext cx="5316600" cy="1599900"/>
          </a:xfrm>
          <a:prstGeom prst="round2SameRect">
            <a:avLst>
              <a:gd fmla="val 15794" name="adj1"/>
              <a:gd fmla="val 0" name="adj2"/>
            </a:avLst>
          </a:prstGeom>
          <a:solidFill>
            <a:srgbClr val="FFFFFF">
              <a:alpha val="4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6582100" y="1733225"/>
            <a:ext cx="5316600" cy="1599900"/>
          </a:xfrm>
          <a:prstGeom prst="round2SameRect">
            <a:avLst>
              <a:gd fmla="val 15794" name="adj1"/>
              <a:gd fmla="val 0" name="adj2"/>
            </a:avLst>
          </a:prstGeom>
          <a:solidFill>
            <a:srgbClr val="FFFFFF">
              <a:alpha val="4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p:nvPr/>
        </p:nvSpPr>
        <p:spPr>
          <a:xfrm>
            <a:off x="12485151" y="1733225"/>
            <a:ext cx="5316600" cy="1599900"/>
          </a:xfrm>
          <a:prstGeom prst="round2SameRect">
            <a:avLst>
              <a:gd fmla="val 15794" name="adj1"/>
              <a:gd fmla="val 0" name="adj2"/>
            </a:avLst>
          </a:prstGeom>
          <a:solidFill>
            <a:srgbClr val="FFFFFF">
              <a:alpha val="4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a:off x="18388200" y="1733225"/>
            <a:ext cx="5316600" cy="1599900"/>
          </a:xfrm>
          <a:prstGeom prst="round2SameRect">
            <a:avLst>
              <a:gd fmla="val 15794" name="adj1"/>
              <a:gd fmla="val 0" name="adj2"/>
            </a:avLst>
          </a:prstGeom>
          <a:solidFill>
            <a:srgbClr val="FFFFFF">
              <a:alpha val="4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a:off x="1963647" y="2159999"/>
            <a:ext cx="2532600" cy="630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53585F"/>
              </a:buClr>
              <a:buSzPts val="1050"/>
              <a:buFont typeface="Helvetica Neue"/>
              <a:buNone/>
            </a:pPr>
            <a:r>
              <a:rPr b="1" i="0" lang="en-US" sz="4200" u="none" cap="none" strike="noStrike">
                <a:solidFill>
                  <a:srgbClr val="073763"/>
                </a:solidFill>
                <a:latin typeface="Helvetica Neue"/>
                <a:ea typeface="Helvetica Neue"/>
                <a:cs typeface="Helvetica Neue"/>
                <a:sym typeface="Helvetica Neue"/>
              </a:rPr>
              <a:t>INSURED</a:t>
            </a:r>
            <a:endParaRPr b="1" i="0" sz="4200" u="none" cap="none" strike="noStrike">
              <a:solidFill>
                <a:srgbClr val="073763"/>
              </a:solidFill>
              <a:latin typeface="Helvetica Neue"/>
              <a:ea typeface="Helvetica Neue"/>
              <a:cs typeface="Helvetica Neue"/>
              <a:sym typeface="Helvetica Neue"/>
            </a:endParaRPr>
          </a:p>
        </p:txBody>
      </p:sp>
      <p:sp>
        <p:nvSpPr>
          <p:cNvPr id="44" name="Google Shape;44;p5"/>
          <p:cNvSpPr/>
          <p:nvPr/>
        </p:nvSpPr>
        <p:spPr>
          <a:xfrm>
            <a:off x="7150870" y="2193943"/>
            <a:ext cx="2532600" cy="630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53585F"/>
              </a:buClr>
              <a:buSzPts val="1050"/>
              <a:buFont typeface="Helvetica Neue"/>
              <a:buNone/>
            </a:pPr>
            <a:r>
              <a:rPr b="1" i="0" lang="en-US" sz="4200" u="none" cap="none" strike="noStrike">
                <a:solidFill>
                  <a:srgbClr val="073763"/>
                </a:solidFill>
                <a:latin typeface="Helvetica Neue"/>
                <a:ea typeface="Helvetica Neue"/>
                <a:cs typeface="Helvetica Neue"/>
                <a:sym typeface="Helvetica Neue"/>
              </a:rPr>
              <a:t>INSURER</a:t>
            </a:r>
            <a:endParaRPr b="1" i="0" sz="4200" u="none" cap="none" strike="noStrike">
              <a:solidFill>
                <a:srgbClr val="073763"/>
              </a:solidFill>
              <a:latin typeface="Helvetica Neue"/>
              <a:ea typeface="Helvetica Neue"/>
              <a:cs typeface="Helvetica Neue"/>
              <a:sym typeface="Helvetica Neue"/>
            </a:endParaRPr>
          </a:p>
        </p:txBody>
      </p:sp>
      <p:sp>
        <p:nvSpPr>
          <p:cNvPr id="45" name="Google Shape;45;p5"/>
          <p:cNvSpPr/>
          <p:nvPr/>
        </p:nvSpPr>
        <p:spPr>
          <a:xfrm>
            <a:off x="13809472" y="2159999"/>
            <a:ext cx="2532600" cy="630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53585F"/>
              </a:buClr>
              <a:buSzPts val="1050"/>
              <a:buFont typeface="Helvetica Neue"/>
              <a:buNone/>
            </a:pPr>
            <a:r>
              <a:rPr b="1" lang="en-US" sz="4200">
                <a:solidFill>
                  <a:srgbClr val="073763"/>
                </a:solidFill>
                <a:latin typeface="Helvetica Neue"/>
                <a:ea typeface="Helvetica Neue"/>
                <a:cs typeface="Helvetica Neue"/>
                <a:sym typeface="Helvetica Neue"/>
              </a:rPr>
              <a:t>CLAIMS</a:t>
            </a:r>
            <a:endParaRPr b="1" i="0" sz="4200" u="none" cap="none" strike="noStrike">
              <a:solidFill>
                <a:srgbClr val="073763"/>
              </a:solidFill>
              <a:latin typeface="Helvetica Neue"/>
              <a:ea typeface="Helvetica Neue"/>
              <a:cs typeface="Helvetica Neue"/>
              <a:sym typeface="Helvetica Neue"/>
            </a:endParaRPr>
          </a:p>
        </p:txBody>
      </p:sp>
      <p:sp>
        <p:nvSpPr>
          <p:cNvPr id="46" name="Google Shape;46;p5"/>
          <p:cNvSpPr/>
          <p:nvPr/>
        </p:nvSpPr>
        <p:spPr>
          <a:xfrm>
            <a:off x="19997182" y="2159999"/>
            <a:ext cx="2988324" cy="562942"/>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53585F"/>
              </a:buClr>
              <a:buSzPts val="1050"/>
              <a:buFont typeface="Helvetica Neue"/>
              <a:buNone/>
            </a:pPr>
            <a:r>
              <a:rPr b="1" i="0" lang="en-US" sz="4200" u="none" cap="none" strike="noStrike">
                <a:solidFill>
                  <a:srgbClr val="073763"/>
                </a:solidFill>
                <a:latin typeface="Helvetica Neue"/>
                <a:ea typeface="Helvetica Neue"/>
                <a:cs typeface="Helvetica Neue"/>
                <a:sym typeface="Helvetica Neue"/>
              </a:rPr>
              <a:t>SERVICE </a:t>
            </a:r>
            <a:endParaRPr b="1" i="0" sz="4200" u="none" cap="none" strike="noStrike">
              <a:solidFill>
                <a:srgbClr val="073763"/>
              </a:solidFill>
              <a:latin typeface="Helvetica Neue"/>
              <a:ea typeface="Helvetica Neue"/>
              <a:cs typeface="Helvetica Neue"/>
              <a:sym typeface="Helvetica Neue"/>
            </a:endParaRPr>
          </a:p>
        </p:txBody>
      </p:sp>
      <p:pic>
        <p:nvPicPr>
          <p:cNvPr descr="Persons-icon.png" id="47" name="Google Shape;47;p5"/>
          <p:cNvPicPr preferRelativeResize="0"/>
          <p:nvPr/>
        </p:nvPicPr>
        <p:blipFill rotWithShape="1">
          <a:blip r:embed="rId2">
            <a:alphaModFix/>
          </a:blip>
          <a:srcRect b="0" l="0" r="0" t="0"/>
          <a:stretch/>
        </p:blipFill>
        <p:spPr>
          <a:xfrm>
            <a:off x="989794" y="2204195"/>
            <a:ext cx="825163" cy="653700"/>
          </a:xfrm>
          <a:prstGeom prst="rect">
            <a:avLst/>
          </a:prstGeom>
          <a:noFill/>
          <a:ln>
            <a:noFill/>
          </a:ln>
        </p:spPr>
      </p:pic>
      <p:pic>
        <p:nvPicPr>
          <p:cNvPr descr="Interest-icon.png" id="48" name="Google Shape;48;p5"/>
          <p:cNvPicPr preferRelativeResize="0"/>
          <p:nvPr/>
        </p:nvPicPr>
        <p:blipFill rotWithShape="1">
          <a:blip r:embed="rId3">
            <a:alphaModFix/>
          </a:blip>
          <a:srcRect b="0" l="0" r="0" t="0"/>
          <a:stretch/>
        </p:blipFill>
        <p:spPr>
          <a:xfrm>
            <a:off x="12956052" y="1979743"/>
            <a:ext cx="700225" cy="923464"/>
          </a:xfrm>
          <a:prstGeom prst="rect">
            <a:avLst/>
          </a:prstGeom>
          <a:noFill/>
          <a:ln>
            <a:noFill/>
          </a:ln>
        </p:spPr>
      </p:pic>
      <p:pic>
        <p:nvPicPr>
          <p:cNvPr descr="Liability-icon.png" id="49" name="Google Shape;49;p5"/>
          <p:cNvPicPr preferRelativeResize="0"/>
          <p:nvPr/>
        </p:nvPicPr>
        <p:blipFill rotWithShape="1">
          <a:blip r:embed="rId4">
            <a:alphaModFix/>
          </a:blip>
          <a:srcRect b="0" l="0" r="0" t="0"/>
          <a:stretch/>
        </p:blipFill>
        <p:spPr>
          <a:xfrm>
            <a:off x="18845350" y="2190820"/>
            <a:ext cx="938527" cy="653700"/>
          </a:xfrm>
          <a:prstGeom prst="rect">
            <a:avLst/>
          </a:prstGeom>
          <a:noFill/>
          <a:ln>
            <a:noFill/>
          </a:ln>
        </p:spPr>
      </p:pic>
      <p:sp>
        <p:nvSpPr>
          <p:cNvPr descr="https://ci6.googleusercontent.com/proxy/Z32BhSOFFgUI9uYZSyNX-cexf3syslrDMdHd9NH6IVN9cilmk2s9gFroq4_CiYpr5MiRm7FOgPbiOYahEcjX_NYcT8MVg4_jomqvr3BMn2ZH3h6Gby_wxFs7UdHqX-HGVv2Sr_t0XUUCQfl7V33vitusVaYy=s0-d-e1-ft#https://drive.google.com/a/forushealth.com/uc?id=1VQjfAGUdHRASjNmCCcf-I5rBxrsBmznI&amp;export=download" id="50" name="Google Shape;50;p5"/>
          <p:cNvSpPr/>
          <p:nvPr/>
        </p:nvSpPr>
        <p:spPr>
          <a:xfrm>
            <a:off x="182469" y="-133350"/>
            <a:ext cx="857250" cy="26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0" y="-12600"/>
            <a:ext cx="24384000" cy="268800"/>
          </a:xfrm>
          <a:prstGeom prst="rect">
            <a:avLst/>
          </a:prstGeom>
          <a:gradFill>
            <a:gsLst>
              <a:gs pos="0">
                <a:srgbClr val="1077D2"/>
              </a:gs>
              <a:gs pos="89000">
                <a:srgbClr val="0D5493"/>
              </a:gs>
              <a:gs pos="100000">
                <a:srgbClr val="09315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 Persons">
  <p:cSld name="TABLE - Persons">
    <p:spTree>
      <p:nvGrpSpPr>
        <p:cNvPr id="52" name="Shape 52"/>
        <p:cNvGrpSpPr/>
        <p:nvPr/>
      </p:nvGrpSpPr>
      <p:grpSpPr>
        <a:xfrm>
          <a:off x="0" y="0"/>
          <a:ext cx="0" cy="0"/>
          <a:chOff x="0" y="0"/>
          <a:chExt cx="0" cy="0"/>
        </a:xfrm>
      </p:grpSpPr>
      <p:pic>
        <p:nvPicPr>
          <p:cNvPr descr="Persons-1.jpg" id="53" name="Google Shape;53;p6"/>
          <p:cNvPicPr preferRelativeResize="0"/>
          <p:nvPr/>
        </p:nvPicPr>
        <p:blipFill rotWithShape="1">
          <a:blip r:embed="rId2">
            <a:alphaModFix/>
          </a:blip>
          <a:srcRect b="0" l="26841" r="38136" t="0"/>
          <a:stretch/>
        </p:blipFill>
        <p:spPr>
          <a:xfrm>
            <a:off x="17178600" y="0"/>
            <a:ext cx="7205400" cy="13716000"/>
          </a:xfrm>
          <a:prstGeom prst="rect">
            <a:avLst/>
          </a:prstGeom>
          <a:noFill/>
          <a:ln>
            <a:noFill/>
          </a:ln>
        </p:spPr>
      </p:pic>
      <p:sp>
        <p:nvSpPr>
          <p:cNvPr id="54" name="Google Shape;54;p6"/>
          <p:cNvSpPr/>
          <p:nvPr/>
        </p:nvSpPr>
        <p:spPr>
          <a:xfrm>
            <a:off x="17178600" y="0"/>
            <a:ext cx="7205400" cy="13716000"/>
          </a:xfrm>
          <a:prstGeom prst="rect">
            <a:avLst/>
          </a:prstGeom>
          <a:solidFill>
            <a:srgbClr val="042441">
              <a:alpha val="7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nhouse_Section_Break_3">
  <p:cSld name="Stenhouse_Section_Break_3">
    <p:spTree>
      <p:nvGrpSpPr>
        <p:cNvPr id="55" name="Shape 55"/>
        <p:cNvGrpSpPr/>
        <p:nvPr/>
      </p:nvGrpSpPr>
      <p:grpSpPr>
        <a:xfrm>
          <a:off x="0" y="0"/>
          <a:ext cx="0" cy="0"/>
          <a:chOff x="0" y="0"/>
          <a:chExt cx="0" cy="0"/>
        </a:xfrm>
      </p:grpSpPr>
      <p:sp>
        <p:nvSpPr>
          <p:cNvPr id="56" name="Google Shape;56;p7"/>
          <p:cNvSpPr/>
          <p:nvPr/>
        </p:nvSpPr>
        <p:spPr>
          <a:xfrm>
            <a:off x="1025399" y="7961300"/>
            <a:ext cx="16777200" cy="630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800"/>
              <a:buFont typeface="Helvetica Neue"/>
              <a:buNone/>
            </a:pPr>
            <a:r>
              <a:rPr b="0" i="0" lang="en-US" sz="7200" u="none" cap="none" strike="noStrike">
                <a:solidFill>
                  <a:srgbClr val="FFFFFF"/>
                </a:solidFill>
                <a:latin typeface="Proxima Nova"/>
                <a:ea typeface="Proxima Nova"/>
                <a:cs typeface="Proxima Nova"/>
                <a:sym typeface="Proxima Nova"/>
              </a:rPr>
              <a:t>Claims – Process &amp; Documentation  </a:t>
            </a:r>
            <a:endParaRPr b="0" i="0" sz="7200" u="none" cap="none" strike="noStrike">
              <a:solidFill>
                <a:srgbClr val="FFFFFF"/>
              </a:solidFill>
              <a:latin typeface="Proxima Nova"/>
              <a:ea typeface="Proxima Nova"/>
              <a:cs typeface="Proxima Nova"/>
              <a:sym typeface="Proxima Nova"/>
            </a:endParaRPr>
          </a:p>
        </p:txBody>
      </p:sp>
      <p:sp>
        <p:nvSpPr>
          <p:cNvPr id="57" name="Google Shape;57;p7"/>
          <p:cNvSpPr txBox="1"/>
          <p:nvPr/>
        </p:nvSpPr>
        <p:spPr>
          <a:xfrm>
            <a:off x="877901" y="4916125"/>
            <a:ext cx="4326300" cy="30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797C6"/>
              </a:buClr>
              <a:buSzPts val="21999"/>
              <a:buFont typeface="Helvetica Neue"/>
              <a:buNone/>
            </a:pPr>
            <a:r>
              <a:rPr b="1" i="0" lang="en-US" sz="21999" u="none" cap="none" strike="noStrike">
                <a:solidFill>
                  <a:srgbClr val="3797C6"/>
                </a:solidFill>
                <a:latin typeface="Helvetica Neue"/>
                <a:ea typeface="Helvetica Neue"/>
                <a:cs typeface="Helvetica Neue"/>
                <a:sym typeface="Helvetica Neue"/>
              </a:rPr>
              <a:t>02.</a:t>
            </a:r>
            <a:endParaRPr b="1" i="0" sz="21999" u="none" cap="none" strike="noStrike">
              <a:solidFill>
                <a:srgbClr val="3797C6"/>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nhouse_Section_Break_3">
  <p:cSld name="1_Stenhouse_Section_Break_3">
    <p:spTree>
      <p:nvGrpSpPr>
        <p:cNvPr id="58" name="Shape 58"/>
        <p:cNvGrpSpPr/>
        <p:nvPr/>
      </p:nvGrpSpPr>
      <p:grpSpPr>
        <a:xfrm>
          <a:off x="0" y="0"/>
          <a:ext cx="0" cy="0"/>
          <a:chOff x="0" y="0"/>
          <a:chExt cx="0" cy="0"/>
        </a:xfrm>
      </p:grpSpPr>
      <p:sp>
        <p:nvSpPr>
          <p:cNvPr id="59" name="Google Shape;59;p8"/>
          <p:cNvSpPr/>
          <p:nvPr/>
        </p:nvSpPr>
        <p:spPr>
          <a:xfrm>
            <a:off x="1025399" y="7961300"/>
            <a:ext cx="16777200" cy="630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800"/>
              <a:buFont typeface="Helvetica Neue"/>
              <a:buNone/>
            </a:pPr>
            <a:r>
              <a:rPr b="0" i="0" lang="en-US" sz="7200" u="none" cap="none" strike="noStrike">
                <a:solidFill>
                  <a:srgbClr val="FFFFFF"/>
                </a:solidFill>
                <a:latin typeface="Proxima Nova"/>
                <a:ea typeface="Proxima Nova"/>
                <a:cs typeface="Proxima Nova"/>
                <a:sym typeface="Proxima Nova"/>
              </a:rPr>
              <a:t>TATs and Escalations</a:t>
            </a:r>
            <a:endParaRPr b="0" i="0" sz="7200" u="none" cap="none" strike="noStrike">
              <a:solidFill>
                <a:srgbClr val="FFFFFF"/>
              </a:solidFill>
              <a:latin typeface="Proxima Nova"/>
              <a:ea typeface="Proxima Nova"/>
              <a:cs typeface="Proxima Nova"/>
              <a:sym typeface="Proxima Nova"/>
            </a:endParaRPr>
          </a:p>
        </p:txBody>
      </p:sp>
      <p:sp>
        <p:nvSpPr>
          <p:cNvPr id="60" name="Google Shape;60;p8"/>
          <p:cNvSpPr txBox="1"/>
          <p:nvPr/>
        </p:nvSpPr>
        <p:spPr>
          <a:xfrm>
            <a:off x="877901" y="4916125"/>
            <a:ext cx="4326300" cy="30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797C6"/>
              </a:buClr>
              <a:buSzPts val="21999"/>
              <a:buFont typeface="Helvetica Neue"/>
              <a:buNone/>
            </a:pPr>
            <a:r>
              <a:rPr b="1" i="0" lang="en-US" sz="21999" u="none" cap="none" strike="noStrike">
                <a:solidFill>
                  <a:srgbClr val="3797C6"/>
                </a:solidFill>
                <a:latin typeface="Helvetica Neue"/>
                <a:ea typeface="Helvetica Neue"/>
                <a:cs typeface="Helvetica Neue"/>
                <a:sym typeface="Helvetica Neue"/>
              </a:rPr>
              <a:t>03.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enhouse_Section_Break_3">
  <p:cSld name="2_Stenhouse_Section_Break_3">
    <p:spTree>
      <p:nvGrpSpPr>
        <p:cNvPr id="61" name="Shape 61"/>
        <p:cNvGrpSpPr/>
        <p:nvPr/>
      </p:nvGrpSpPr>
      <p:grpSpPr>
        <a:xfrm>
          <a:off x="0" y="0"/>
          <a:ext cx="0" cy="0"/>
          <a:chOff x="0" y="0"/>
          <a:chExt cx="0" cy="0"/>
        </a:xfrm>
      </p:grpSpPr>
      <p:sp>
        <p:nvSpPr>
          <p:cNvPr id="62" name="Google Shape;62;p9"/>
          <p:cNvSpPr/>
          <p:nvPr/>
        </p:nvSpPr>
        <p:spPr>
          <a:xfrm>
            <a:off x="1025399" y="7961300"/>
            <a:ext cx="16777200" cy="630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800"/>
              <a:buFont typeface="Helvetica Neue"/>
              <a:buNone/>
            </a:pPr>
            <a:r>
              <a:rPr b="0" i="0" lang="en-US" sz="7200" u="none" cap="none" strike="noStrike">
                <a:solidFill>
                  <a:srgbClr val="FFFFFF"/>
                </a:solidFill>
                <a:latin typeface="Proxima Nova"/>
                <a:ea typeface="Proxima Nova"/>
                <a:cs typeface="Proxima Nova"/>
                <a:sym typeface="Proxima Nova"/>
              </a:rPr>
              <a:t>The Stenhouse Advantage</a:t>
            </a:r>
            <a:endParaRPr b="0" i="0" sz="1400" u="none" cap="none" strike="noStrike">
              <a:solidFill>
                <a:srgbClr val="000000"/>
              </a:solidFill>
              <a:latin typeface="Arial"/>
              <a:ea typeface="Arial"/>
              <a:cs typeface="Arial"/>
              <a:sym typeface="Arial"/>
            </a:endParaRPr>
          </a:p>
        </p:txBody>
      </p:sp>
      <p:sp>
        <p:nvSpPr>
          <p:cNvPr id="63" name="Google Shape;63;p9"/>
          <p:cNvSpPr txBox="1"/>
          <p:nvPr/>
        </p:nvSpPr>
        <p:spPr>
          <a:xfrm>
            <a:off x="877901" y="4916125"/>
            <a:ext cx="4326300" cy="302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797C6"/>
              </a:buClr>
              <a:buSzPts val="21999"/>
              <a:buFont typeface="Helvetica Neue"/>
              <a:buNone/>
            </a:pPr>
            <a:r>
              <a:rPr b="1" i="0" lang="en-US" sz="21999" u="none" cap="none" strike="noStrike">
                <a:solidFill>
                  <a:srgbClr val="3797C6"/>
                </a:solidFill>
                <a:latin typeface="Helvetica Neue"/>
                <a:ea typeface="Helvetica Neue"/>
                <a:cs typeface="Helvetica Neue"/>
                <a:sym typeface="Helvetica Neue"/>
              </a:rPr>
              <a:t>04.</a:t>
            </a:r>
            <a:endParaRPr b="1" i="0" sz="21999" u="none" cap="none" strike="noStrike">
              <a:solidFill>
                <a:srgbClr val="3797C6"/>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Stenhouse Advantage">
  <p:cSld name="The Stenhouse Advantage">
    <p:spTree>
      <p:nvGrpSpPr>
        <p:cNvPr id="64" name="Shape 64"/>
        <p:cNvGrpSpPr/>
        <p:nvPr/>
      </p:nvGrpSpPr>
      <p:grpSpPr>
        <a:xfrm>
          <a:off x="0" y="0"/>
          <a:ext cx="0" cy="0"/>
          <a:chOff x="0" y="0"/>
          <a:chExt cx="0" cy="0"/>
        </a:xfrm>
      </p:grpSpPr>
      <p:pic>
        <p:nvPicPr>
          <p:cNvPr descr="factory-future.jpg" id="65" name="Google Shape;65;p10"/>
          <p:cNvPicPr preferRelativeResize="0"/>
          <p:nvPr/>
        </p:nvPicPr>
        <p:blipFill rotWithShape="1">
          <a:blip r:embed="rId2">
            <a:alphaModFix amt="25000"/>
          </a:blip>
          <a:srcRect b="0" l="11111" r="0" t="0"/>
          <a:stretch/>
        </p:blipFill>
        <p:spPr>
          <a:xfrm>
            <a:off x="0" y="7450"/>
            <a:ext cx="24384000" cy="13716000"/>
          </a:xfrm>
          <a:prstGeom prst="rect">
            <a:avLst/>
          </a:prstGeom>
          <a:noFill/>
          <a:ln>
            <a:noFill/>
          </a:ln>
        </p:spPr>
      </p:pic>
      <p:sp>
        <p:nvSpPr>
          <p:cNvPr id="66" name="Google Shape;66;p10"/>
          <p:cNvSpPr/>
          <p:nvPr/>
        </p:nvSpPr>
        <p:spPr>
          <a:xfrm>
            <a:off x="1074826" y="1364375"/>
            <a:ext cx="22139101" cy="10957500"/>
          </a:xfrm>
          <a:prstGeom prst="roundRect">
            <a:avLst>
              <a:gd fmla="val 2821" name="adj"/>
            </a:avLst>
          </a:prstGeom>
          <a:solidFill>
            <a:srgbClr val="FFFFFF">
              <a:alpha val="52156"/>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00"/>
              <a:buFont typeface="Helvetica Neue Light"/>
              <a:buNone/>
            </a:pPr>
            <a:r>
              <a:t/>
            </a:r>
            <a:endParaRPr b="0" i="0" sz="3200" u="none" cap="none" strike="noStrike">
              <a:solidFill>
                <a:srgbClr val="000000"/>
              </a:solidFill>
              <a:latin typeface="Proxima Nova"/>
              <a:ea typeface="Proxima Nova"/>
              <a:cs typeface="Proxima Nova"/>
              <a:sym typeface="Proxima Nova"/>
            </a:endParaRPr>
          </a:p>
        </p:txBody>
      </p:sp>
      <p:sp>
        <p:nvSpPr>
          <p:cNvPr id="67" name="Google Shape;67;p10"/>
          <p:cNvSpPr/>
          <p:nvPr/>
        </p:nvSpPr>
        <p:spPr>
          <a:xfrm>
            <a:off x="1025400" y="386075"/>
            <a:ext cx="10310100" cy="945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050"/>
              <a:buFont typeface="Helvetica Neue"/>
              <a:buNone/>
            </a:pPr>
            <a:r>
              <a:rPr b="1" i="0" lang="en-US" sz="4400" u="none" cap="none" strike="noStrike">
                <a:solidFill>
                  <a:schemeClr val="accent1"/>
                </a:solidFill>
                <a:latin typeface="Helvetica Neue"/>
                <a:ea typeface="Helvetica Neue"/>
                <a:cs typeface="Helvetica Neue"/>
                <a:sym typeface="Helvetica Neue"/>
              </a:rPr>
              <a:t>What we bring to the table</a:t>
            </a:r>
            <a:endParaRPr b="0" i="0" sz="1600" u="none" cap="none" strike="noStrike">
              <a:solidFill>
                <a:schemeClr val="accent1"/>
              </a:solidFill>
              <a:latin typeface="Arial"/>
              <a:ea typeface="Arial"/>
              <a:cs typeface="Arial"/>
              <a:sym typeface="Arial"/>
            </a:endParaRPr>
          </a:p>
        </p:txBody>
      </p:sp>
      <p:sp>
        <p:nvSpPr>
          <p:cNvPr id="68" name="Google Shape;68;p10"/>
          <p:cNvSpPr txBox="1"/>
          <p:nvPr/>
        </p:nvSpPr>
        <p:spPr>
          <a:xfrm>
            <a:off x="1664784" y="2676050"/>
            <a:ext cx="100446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are an mnc insurance broking company with direct contacts to global reinsurance markets.</a:t>
            </a:r>
            <a:br>
              <a:rPr b="0" i="0" lang="en-US" sz="3000" u="none" cap="none" strike="noStrike">
                <a:solidFill>
                  <a:schemeClr val="dk1"/>
                </a:solidFill>
                <a:latin typeface="Proxima Nova"/>
                <a:ea typeface="Proxima Nova"/>
                <a:cs typeface="Proxima Nova"/>
                <a:sym typeface="Proxima Nova"/>
              </a:rPr>
            </a:b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69" name="Google Shape;69;p10"/>
          <p:cNvSpPr txBox="1"/>
          <p:nvPr/>
        </p:nvSpPr>
        <p:spPr>
          <a:xfrm>
            <a:off x="1664785" y="1654250"/>
            <a:ext cx="63897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01. </a:t>
            </a:r>
            <a:r>
              <a:rPr b="1" i="0" lang="en-US" sz="3200" u="none" cap="none" strike="noStrike">
                <a:solidFill>
                  <a:srgbClr val="073763"/>
                </a:solidFill>
                <a:latin typeface="Helvetica Neue"/>
                <a:ea typeface="Helvetica Neue"/>
                <a:cs typeface="Helvetica Neue"/>
                <a:sym typeface="Helvetica Neue"/>
              </a:rPr>
              <a:t>Multinational</a:t>
            </a:r>
            <a:endParaRPr b="0" i="0" sz="1400" u="none" cap="none" strike="noStrike">
              <a:solidFill>
                <a:srgbClr val="000000"/>
              </a:solidFill>
              <a:latin typeface="Arial"/>
              <a:ea typeface="Arial"/>
              <a:cs typeface="Arial"/>
              <a:sym typeface="Arial"/>
            </a:endParaRPr>
          </a:p>
        </p:txBody>
      </p:sp>
      <p:sp>
        <p:nvSpPr>
          <p:cNvPr id="70" name="Google Shape;70;p10"/>
          <p:cNvSpPr txBox="1"/>
          <p:nvPr/>
        </p:nvSpPr>
        <p:spPr>
          <a:xfrm>
            <a:off x="1664784" y="5407550"/>
            <a:ext cx="100446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have excellent working relationships with insurance companies in india.</a:t>
            </a:r>
            <a:br>
              <a:rPr b="0" i="0" lang="en-US" sz="3000" u="none" cap="none" strike="noStrike">
                <a:solidFill>
                  <a:schemeClr val="dk1"/>
                </a:solidFill>
                <a:latin typeface="Proxima Nova"/>
                <a:ea typeface="Proxima Nova"/>
                <a:cs typeface="Proxima Nova"/>
                <a:sym typeface="Proxima Nova"/>
              </a:rPr>
            </a:b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71" name="Google Shape;71;p10"/>
          <p:cNvSpPr txBox="1"/>
          <p:nvPr/>
        </p:nvSpPr>
        <p:spPr>
          <a:xfrm>
            <a:off x="1664785" y="4385750"/>
            <a:ext cx="117855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02.</a:t>
            </a:r>
            <a:r>
              <a:rPr b="1" i="0" lang="en-US" sz="4200" u="none" cap="none" strike="noStrike">
                <a:solidFill>
                  <a:srgbClr val="073763"/>
                </a:solidFill>
                <a:latin typeface="Helvetica Neue"/>
                <a:ea typeface="Helvetica Neue"/>
                <a:cs typeface="Helvetica Neue"/>
                <a:sym typeface="Helvetica Neue"/>
              </a:rPr>
              <a:t> </a:t>
            </a:r>
            <a:r>
              <a:rPr b="1" i="0" lang="en-US" sz="3200" u="none" cap="none" strike="noStrike">
                <a:solidFill>
                  <a:srgbClr val="073763"/>
                </a:solidFill>
                <a:latin typeface="Helvetica Neue"/>
                <a:ea typeface="Helvetica Neue"/>
                <a:cs typeface="Helvetica Neue"/>
                <a:sym typeface="Helvetica Neue"/>
              </a:rPr>
              <a:t>Strong Relationships with Insurers</a:t>
            </a:r>
            <a:endParaRPr b="0" i="0" sz="1400" u="none" cap="none" strike="noStrike">
              <a:solidFill>
                <a:srgbClr val="000000"/>
              </a:solidFill>
              <a:latin typeface="Arial"/>
              <a:ea typeface="Arial"/>
              <a:cs typeface="Arial"/>
              <a:sym typeface="Arial"/>
            </a:endParaRPr>
          </a:p>
        </p:txBody>
      </p:sp>
      <p:sp>
        <p:nvSpPr>
          <p:cNvPr id="72" name="Google Shape;72;p10"/>
          <p:cNvSpPr txBox="1"/>
          <p:nvPr/>
        </p:nvSpPr>
        <p:spPr>
          <a:xfrm>
            <a:off x="1664784" y="8064938"/>
            <a:ext cx="100446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operate as a risk management partner to our clients providing single window risk mitigation programmes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to large and medium sized corporates.</a:t>
            </a: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73" name="Google Shape;73;p10"/>
          <p:cNvSpPr txBox="1"/>
          <p:nvPr/>
        </p:nvSpPr>
        <p:spPr>
          <a:xfrm>
            <a:off x="1664784" y="7043150"/>
            <a:ext cx="88854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03. </a:t>
            </a:r>
            <a:r>
              <a:rPr b="1" i="0" lang="en-US" sz="3200" u="none" cap="none" strike="noStrike">
                <a:solidFill>
                  <a:srgbClr val="073763"/>
                </a:solidFill>
                <a:latin typeface="Helvetica Neue"/>
                <a:ea typeface="Helvetica Neue"/>
                <a:cs typeface="Helvetica Neue"/>
                <a:sym typeface="Helvetica Neue"/>
              </a:rPr>
              <a:t>Risk Management Partner</a:t>
            </a:r>
            <a:endParaRPr b="0" i="0" sz="1400" u="none" cap="none" strike="noStrike">
              <a:solidFill>
                <a:srgbClr val="000000"/>
              </a:solidFill>
              <a:latin typeface="Arial"/>
              <a:ea typeface="Arial"/>
              <a:cs typeface="Arial"/>
              <a:sym typeface="Arial"/>
            </a:endParaRPr>
          </a:p>
        </p:txBody>
      </p:sp>
      <p:sp>
        <p:nvSpPr>
          <p:cNvPr id="74" name="Google Shape;74;p10"/>
          <p:cNvSpPr txBox="1"/>
          <p:nvPr/>
        </p:nvSpPr>
        <p:spPr>
          <a:xfrm>
            <a:off x="1664784" y="10824038"/>
            <a:ext cx="100446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have expertise and experience in handling niche and speciality insurance products.</a:t>
            </a: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75" name="Google Shape;75;p10"/>
          <p:cNvSpPr txBox="1"/>
          <p:nvPr/>
        </p:nvSpPr>
        <p:spPr>
          <a:xfrm>
            <a:off x="1664784" y="9802250"/>
            <a:ext cx="96708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04.</a:t>
            </a:r>
            <a:r>
              <a:rPr b="1" i="0" lang="en-US" sz="4200" u="none" cap="none" strike="noStrike">
                <a:solidFill>
                  <a:srgbClr val="073763"/>
                </a:solidFill>
                <a:latin typeface="Helvetica Neue"/>
                <a:ea typeface="Helvetica Neue"/>
                <a:cs typeface="Helvetica Neue"/>
                <a:sym typeface="Helvetica Neue"/>
              </a:rPr>
              <a:t> </a:t>
            </a:r>
            <a:r>
              <a:rPr b="1" i="0" lang="en-US" sz="3200" u="none" cap="none" strike="noStrike">
                <a:solidFill>
                  <a:srgbClr val="073763"/>
                </a:solidFill>
                <a:latin typeface="Helvetica Neue"/>
                <a:ea typeface="Helvetica Neue"/>
                <a:cs typeface="Helvetica Neue"/>
                <a:sym typeface="Helvetica Neue"/>
              </a:rPr>
              <a:t>Niche &amp; Speciality Insurance</a:t>
            </a:r>
            <a:endParaRPr b="0" i="0" sz="1400" u="none" cap="none" strike="noStrike">
              <a:solidFill>
                <a:srgbClr val="000000"/>
              </a:solidFill>
              <a:latin typeface="Arial"/>
              <a:ea typeface="Arial"/>
              <a:cs typeface="Arial"/>
              <a:sym typeface="Arial"/>
            </a:endParaRPr>
          </a:p>
        </p:txBody>
      </p:sp>
      <p:sp>
        <p:nvSpPr>
          <p:cNvPr id="76" name="Google Shape;76;p10"/>
          <p:cNvSpPr txBox="1"/>
          <p:nvPr/>
        </p:nvSpPr>
        <p:spPr>
          <a:xfrm>
            <a:off x="12647217" y="2676050"/>
            <a:ext cx="108003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Helvetica Neue"/>
                <a:ea typeface="Helvetica Neue"/>
                <a:cs typeface="Helvetica Neue"/>
                <a:sym typeface="Helvetica Neue"/>
              </a:rPr>
              <a:t>Our team includes experienced insurance professionals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Helvetica Neue"/>
                <a:ea typeface="Helvetica Neue"/>
                <a:cs typeface="Helvetica Neue"/>
                <a:sym typeface="Helvetica Neue"/>
              </a:rPr>
              <a:t>who have direct underwriting experience and are capable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Helvetica Neue"/>
                <a:ea typeface="Helvetica Neue"/>
                <a:cs typeface="Helvetica Neue"/>
                <a:sym typeface="Helvetica Neue"/>
              </a:rPr>
              <a:t>of devising comprehensive insurance programmes.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0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FFFFFF"/>
              </a:buClr>
              <a:buSzPts val="3000"/>
              <a:buFont typeface="Proxima Nova"/>
              <a:buNone/>
            </a:pPr>
            <a:br>
              <a:rPr b="0" i="0" lang="en-US" sz="3000" u="none" cap="none" strike="noStrike">
                <a:solidFill>
                  <a:schemeClr val="dk1"/>
                </a:solidFill>
                <a:latin typeface="Proxima Nova"/>
                <a:ea typeface="Proxima Nova"/>
                <a:cs typeface="Proxima Nova"/>
                <a:sym typeface="Proxima Nova"/>
              </a:rPr>
            </a:b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77" name="Google Shape;77;p10"/>
          <p:cNvSpPr txBox="1"/>
          <p:nvPr/>
        </p:nvSpPr>
        <p:spPr>
          <a:xfrm>
            <a:off x="12647216" y="1654250"/>
            <a:ext cx="100446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05. </a:t>
            </a:r>
            <a:r>
              <a:rPr b="1" i="0" lang="en-US" sz="3200" u="none" cap="none" strike="noStrike">
                <a:solidFill>
                  <a:srgbClr val="073763"/>
                </a:solidFill>
                <a:latin typeface="Helvetica Neue"/>
                <a:ea typeface="Helvetica Neue"/>
                <a:cs typeface="Helvetica Neue"/>
                <a:sym typeface="Helvetica Neue"/>
              </a:rPr>
              <a:t>Experienced Professionals</a:t>
            </a:r>
            <a:endParaRPr b="0" i="0" sz="1400" u="none" cap="none" strike="noStrike">
              <a:solidFill>
                <a:srgbClr val="000000"/>
              </a:solidFill>
              <a:latin typeface="Arial"/>
              <a:ea typeface="Arial"/>
              <a:cs typeface="Arial"/>
              <a:sym typeface="Arial"/>
            </a:endParaRPr>
          </a:p>
        </p:txBody>
      </p:sp>
      <p:sp>
        <p:nvSpPr>
          <p:cNvPr id="78" name="Google Shape;78;p10"/>
          <p:cNvSpPr txBox="1"/>
          <p:nvPr/>
        </p:nvSpPr>
        <p:spPr>
          <a:xfrm>
            <a:off x="12647216" y="5407550"/>
            <a:ext cx="100446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have experienced claims servicing teams to deal with insurers, surveyors and others to ensure that our clients get the best value for their claims.</a:t>
            </a:r>
            <a:br>
              <a:rPr b="0" i="0" lang="en-US" sz="3000" u="none" cap="none" strike="noStrike">
                <a:solidFill>
                  <a:schemeClr val="dk1"/>
                </a:solidFill>
                <a:latin typeface="Proxima Nova"/>
                <a:ea typeface="Proxima Nova"/>
                <a:cs typeface="Proxima Nova"/>
                <a:sym typeface="Proxima Nova"/>
              </a:rPr>
            </a:b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79" name="Google Shape;79;p10"/>
          <p:cNvSpPr txBox="1"/>
          <p:nvPr/>
        </p:nvSpPr>
        <p:spPr>
          <a:xfrm>
            <a:off x="12647217" y="4385750"/>
            <a:ext cx="106437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06.</a:t>
            </a:r>
            <a:r>
              <a:rPr b="1" i="0" lang="en-US" sz="4200" u="none" cap="none" strike="noStrike">
                <a:solidFill>
                  <a:srgbClr val="073763"/>
                </a:solidFill>
                <a:latin typeface="Helvetica Neue"/>
                <a:ea typeface="Helvetica Neue"/>
                <a:cs typeface="Helvetica Neue"/>
                <a:sym typeface="Helvetica Neue"/>
              </a:rPr>
              <a:t> </a:t>
            </a:r>
            <a:r>
              <a:rPr b="1" i="0" lang="en-US" sz="3200" u="none" cap="none" strike="noStrike">
                <a:solidFill>
                  <a:srgbClr val="073763"/>
                </a:solidFill>
                <a:latin typeface="Helvetica Neue"/>
                <a:ea typeface="Helvetica Neue"/>
                <a:cs typeface="Helvetica Neue"/>
                <a:sym typeface="Helvetica Neue"/>
              </a:rPr>
              <a:t>Proactive Claims Servicing</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12647216" y="10824038"/>
            <a:ext cx="100446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have global reach to handle the requirements of our clients in India, Asia and across the world.</a:t>
            </a:r>
            <a:br>
              <a:rPr b="0" i="0" lang="en-US" sz="3000" u="none" cap="none" strike="noStrike">
                <a:solidFill>
                  <a:schemeClr val="dk1"/>
                </a:solidFill>
                <a:latin typeface="Proxima Nova"/>
                <a:ea typeface="Proxima Nova"/>
                <a:cs typeface="Proxima Nova"/>
                <a:sym typeface="Proxima Nova"/>
              </a:rPr>
            </a:br>
            <a:endParaRPr b="0" i="0" sz="3000" u="none" cap="none" strike="noStrike">
              <a:solidFill>
                <a:schemeClr val="dk1"/>
              </a:solidFill>
              <a:latin typeface="Proxima Nova"/>
              <a:ea typeface="Proxima Nova"/>
              <a:cs typeface="Proxima Nova"/>
              <a:sym typeface="Proxima Nova"/>
            </a:endParaRPr>
          </a:p>
        </p:txBody>
      </p:sp>
      <p:sp>
        <p:nvSpPr>
          <p:cNvPr id="81" name="Google Shape;81;p10"/>
          <p:cNvSpPr txBox="1"/>
          <p:nvPr/>
        </p:nvSpPr>
        <p:spPr>
          <a:xfrm>
            <a:off x="12647217" y="9802250"/>
            <a:ext cx="106437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08. </a:t>
            </a:r>
            <a:r>
              <a:rPr b="1" i="0" lang="en-US" sz="3200" u="none" cap="none" strike="noStrike">
                <a:solidFill>
                  <a:srgbClr val="073763"/>
                </a:solidFill>
                <a:latin typeface="Helvetica Neue"/>
                <a:ea typeface="Helvetica Neue"/>
                <a:cs typeface="Helvetica Neue"/>
                <a:sym typeface="Helvetica Neue"/>
              </a:rPr>
              <a:t>Global Reach</a:t>
            </a:r>
            <a:endParaRPr b="0" i="0" sz="1400" u="none" cap="none" strike="noStrike">
              <a:solidFill>
                <a:srgbClr val="000000"/>
              </a:solidFill>
              <a:latin typeface="Arial"/>
              <a:ea typeface="Arial"/>
              <a:cs typeface="Arial"/>
              <a:sym typeface="Arial"/>
            </a:endParaRPr>
          </a:p>
        </p:txBody>
      </p:sp>
      <p:sp>
        <p:nvSpPr>
          <p:cNvPr id="82" name="Google Shape;82;p10"/>
          <p:cNvSpPr txBox="1"/>
          <p:nvPr/>
        </p:nvSpPr>
        <p:spPr>
          <a:xfrm>
            <a:off x="12647217" y="8064938"/>
            <a:ext cx="10800300" cy="146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000"/>
              <a:buFont typeface="Helvetica Neue"/>
              <a:buNone/>
            </a:pPr>
            <a:r>
              <a:rPr b="0" i="0" lang="en-US" sz="3000" u="none" cap="none" strike="noStrike">
                <a:solidFill>
                  <a:schemeClr val="dk1"/>
                </a:solidFill>
                <a:latin typeface="Helvetica Neue"/>
                <a:ea typeface="Helvetica Neue"/>
                <a:cs typeface="Helvetica Neue"/>
                <a:sym typeface="Helvetica Neue"/>
              </a:rPr>
              <a:t>We have dedicated relationship management teams headed by account managers for personalised service.</a:t>
            </a:r>
            <a:endParaRPr b="0" i="0" sz="1400" u="none" cap="none" strike="noStrike">
              <a:solidFill>
                <a:schemeClr val="dk1"/>
              </a:solidFill>
              <a:latin typeface="Arial"/>
              <a:ea typeface="Arial"/>
              <a:cs typeface="Arial"/>
              <a:sym typeface="Arial"/>
            </a:endParaRPr>
          </a:p>
        </p:txBody>
      </p:sp>
      <p:sp>
        <p:nvSpPr>
          <p:cNvPr id="83" name="Google Shape;83;p10"/>
          <p:cNvSpPr txBox="1"/>
          <p:nvPr/>
        </p:nvSpPr>
        <p:spPr>
          <a:xfrm>
            <a:off x="12647217" y="7043150"/>
            <a:ext cx="10643700" cy="94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7200"/>
              <a:buFont typeface="Helvetica Neue"/>
              <a:buNone/>
            </a:pPr>
            <a:r>
              <a:rPr b="1" i="0" lang="en-US" sz="7200" u="none" cap="none" strike="noStrike">
                <a:solidFill>
                  <a:srgbClr val="073763"/>
                </a:solidFill>
                <a:latin typeface="Helvetica Neue"/>
                <a:ea typeface="Helvetica Neue"/>
                <a:cs typeface="Helvetica Neue"/>
                <a:sym typeface="Helvetica Neue"/>
              </a:rPr>
              <a:t>07. </a:t>
            </a:r>
            <a:r>
              <a:rPr b="1" i="0" lang="en-US" sz="3200" u="none" cap="none" strike="noStrike">
                <a:solidFill>
                  <a:srgbClr val="073763"/>
                </a:solidFill>
                <a:latin typeface="Helvetica Neue"/>
                <a:ea typeface="Helvetica Neue"/>
                <a:cs typeface="Helvetica Neue"/>
                <a:sym typeface="Helvetica Neue"/>
              </a:rPr>
              <a:t>Personalised Service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nvSpPr>
        <p:spPr>
          <a:xfrm>
            <a:off x="22589491" y="12559844"/>
            <a:ext cx="1463100" cy="1050000"/>
          </a:xfrm>
          <a:prstGeom prst="rect">
            <a:avLst/>
          </a:prstGeom>
          <a:noFill/>
          <a:ln>
            <a:noFill/>
          </a:ln>
        </p:spPr>
        <p:txBody>
          <a:bodyPr anchorCtr="0" anchor="ctr" bIns="223475" lIns="223475" spcFirstLastPara="1" rIns="223475" wrap="square" tIns="223475">
            <a:noAutofit/>
          </a:bodyPr>
          <a:lstStyle/>
          <a:p>
            <a:pPr indent="0" lvl="0" marL="0" marR="0" rtl="0" algn="r">
              <a:lnSpc>
                <a:spcPct val="100000"/>
              </a:lnSpc>
              <a:spcBef>
                <a:spcPts val="0"/>
              </a:spcBef>
              <a:spcAft>
                <a:spcPts val="0"/>
              </a:spcAft>
              <a:buClr>
                <a:srgbClr val="B7B7B7"/>
              </a:buClr>
              <a:buSzPts val="1400"/>
              <a:buFont typeface="Helvetica Neue"/>
              <a:buNone/>
            </a:pPr>
            <a:fld id="{00000000-1234-1234-1234-123412341234}" type="slidenum">
              <a:rPr b="0" i="0" lang="en-US" sz="1400" u="none" cap="none" strike="noStrike">
                <a:solidFill>
                  <a:srgbClr val="B7B7B7"/>
                </a:solidFill>
                <a:latin typeface="Helvetica Neue"/>
                <a:ea typeface="Helvetica Neue"/>
                <a:cs typeface="Helvetica Neue"/>
                <a:sym typeface="Helvetica Neue"/>
              </a:rPr>
              <a:t>‹#›</a:t>
            </a:fld>
            <a:endParaRPr b="0" i="0" sz="1400" u="none" cap="none" strike="noStrike">
              <a:solidFill>
                <a:srgbClr val="B7B7B7"/>
              </a:solidFill>
              <a:latin typeface="Helvetica Neue"/>
              <a:ea typeface="Helvetica Neue"/>
              <a:cs typeface="Helvetica Neue"/>
              <a:sym typeface="Helvetica Neue"/>
            </a:endParaRPr>
          </a:p>
        </p:txBody>
      </p:sp>
      <p:sp>
        <p:nvSpPr>
          <p:cNvPr id="7" name="Google Shape;7;p1"/>
          <p:cNvSpPr txBox="1"/>
          <p:nvPr/>
        </p:nvSpPr>
        <p:spPr>
          <a:xfrm>
            <a:off x="4572470" y="12794444"/>
            <a:ext cx="10980300" cy="580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B7B7B7"/>
              </a:buClr>
              <a:buSzPts val="1800"/>
              <a:buFont typeface="Helvetica Neue"/>
              <a:buNone/>
            </a:pPr>
            <a:r>
              <a:rPr b="1" lang="en-US" sz="1800">
                <a:solidFill>
                  <a:srgbClr val="B7B7B7"/>
                </a:solidFill>
                <a:latin typeface="Calibri"/>
                <a:ea typeface="Calibri"/>
                <a:cs typeface="Calibri"/>
                <a:sym typeface="Calibri"/>
              </a:rPr>
              <a:t>Policy Benefits Manual</a:t>
            </a:r>
            <a:r>
              <a:rPr b="1" i="0" lang="en-US" sz="1800" u="none" cap="none" strike="noStrike">
                <a:solidFill>
                  <a:srgbClr val="B7B7B7"/>
                </a:solidFill>
                <a:latin typeface="Calibri"/>
                <a:ea typeface="Calibri"/>
                <a:cs typeface="Calibri"/>
                <a:sym typeface="Calibri"/>
              </a:rPr>
              <a:t> | Confidential document, for private circulation on client request only</a:t>
            </a:r>
            <a:endParaRPr b="1" i="0" sz="1800" u="none" cap="none" strike="noStrike">
              <a:solidFill>
                <a:srgbClr val="B7B7B7"/>
              </a:solidFill>
              <a:latin typeface="Calibri"/>
              <a:ea typeface="Calibri"/>
              <a:cs typeface="Calibri"/>
              <a:sym typeface="Calibri"/>
            </a:endParaRPr>
          </a:p>
        </p:txBody>
      </p:sp>
      <p:pic>
        <p:nvPicPr>
          <p:cNvPr id="8" name="Google Shape;8;p1"/>
          <p:cNvPicPr preferRelativeResize="0"/>
          <p:nvPr/>
        </p:nvPicPr>
        <p:blipFill rotWithShape="1">
          <a:blip r:embed="rId1">
            <a:alphaModFix/>
          </a:blip>
          <a:srcRect b="0" l="0" r="0" t="0"/>
          <a:stretch/>
        </p:blipFill>
        <p:spPr>
          <a:xfrm>
            <a:off x="920851" y="12794525"/>
            <a:ext cx="2406093" cy="580650"/>
          </a:xfrm>
          <a:prstGeom prst="rect">
            <a:avLst/>
          </a:prstGeom>
          <a:noFill/>
          <a:ln>
            <a:noFill/>
          </a:ln>
        </p:spPr>
      </p:pic>
      <p:sp>
        <p:nvSpPr>
          <p:cNvPr id="9" name="Google Shape;9;p1"/>
          <p:cNvSpPr/>
          <p:nvPr/>
        </p:nvSpPr>
        <p:spPr>
          <a:xfrm>
            <a:off x="0" y="-12600"/>
            <a:ext cx="24384000" cy="268800"/>
          </a:xfrm>
          <a:prstGeom prst="rect">
            <a:avLst/>
          </a:prstGeom>
          <a:gradFill>
            <a:gsLst>
              <a:gs pos="0">
                <a:srgbClr val="1077D2"/>
              </a:gs>
              <a:gs pos="89000">
                <a:srgbClr val="0D5493"/>
              </a:gs>
              <a:gs pos="100000">
                <a:srgbClr val="09315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8.jp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22.jpg"/><Relationship Id="rId7" Type="http://schemas.openxmlformats.org/officeDocument/2006/relationships/image" Target="../media/image16.jpg"/><Relationship Id="rId8"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nvSpPr>
        <p:spPr>
          <a:xfrm>
            <a:off x="4260750" y="8530550"/>
            <a:ext cx="15862500" cy="148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999999"/>
              </a:buClr>
              <a:buSzPts val="3600"/>
              <a:buFont typeface="Helvetica Neue Light"/>
              <a:buNone/>
            </a:pPr>
            <a:r>
              <a:rPr i="0" lang="en-US" sz="3600" u="none" cap="none" strike="noStrike">
                <a:solidFill>
                  <a:srgbClr val="999999"/>
                </a:solidFill>
                <a:latin typeface="Helvetica Neue Light"/>
                <a:ea typeface="Helvetica Neue Light"/>
                <a:cs typeface="Helvetica Neue Light"/>
                <a:sym typeface="Helvetica Neue Light"/>
              </a:rPr>
              <a:t>COMPREHENSIVE &amp; AFFORDABLE RISK MANAGEMENT</a:t>
            </a:r>
            <a:endParaRPr i="0" sz="1400" u="none" cap="none" strike="noStrike">
              <a:solidFill>
                <a:srgbClr val="000000"/>
              </a:solidFill>
            </a:endParaRPr>
          </a:p>
        </p:txBody>
      </p:sp>
      <p:pic>
        <p:nvPicPr>
          <p:cNvPr descr="Stenhouse_Logo.png" id="94" name="Google Shape;94;p14"/>
          <p:cNvPicPr preferRelativeResize="0"/>
          <p:nvPr/>
        </p:nvPicPr>
        <p:blipFill rotWithShape="1">
          <a:blip r:embed="rId3">
            <a:alphaModFix/>
          </a:blip>
          <a:srcRect b="0" l="0" r="0" t="0"/>
          <a:stretch/>
        </p:blipFill>
        <p:spPr>
          <a:xfrm>
            <a:off x="7202891" y="3164351"/>
            <a:ext cx="9978219" cy="589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nvSpPr>
        <p:spPr>
          <a:xfrm>
            <a:off x="17660470" y="1651184"/>
            <a:ext cx="6208983" cy="16619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400"/>
              <a:buFont typeface="Helvetica Neue"/>
              <a:buNone/>
            </a:pPr>
            <a:r>
              <a:rPr b="1" i="0" lang="en-US" sz="3400" u="sng" cap="none" strike="noStrike">
                <a:solidFill>
                  <a:schemeClr val="lt1"/>
                </a:solidFill>
                <a:latin typeface="Helvetica Neue"/>
                <a:ea typeface="Helvetica Neue"/>
                <a:cs typeface="Helvetica Neue"/>
                <a:sym typeface="Helvetica Neue"/>
              </a:rPr>
              <a:t>Notes:</a:t>
            </a:r>
            <a:endParaRPr/>
          </a:p>
          <a:p>
            <a:pPr indent="0" lvl="0" marL="0" marR="0" rtl="0" algn="l">
              <a:lnSpc>
                <a:spcPct val="100000"/>
              </a:lnSpc>
              <a:spcBef>
                <a:spcPts val="0"/>
              </a:spcBef>
              <a:spcAft>
                <a:spcPts val="0"/>
              </a:spcAft>
              <a:buClr>
                <a:schemeClr val="lt1"/>
              </a:buClr>
              <a:buSzPts val="3400"/>
              <a:buFont typeface="Helvetica Neue"/>
              <a:buNone/>
            </a:pPr>
            <a:r>
              <a:t/>
            </a:r>
            <a:endParaRPr b="1" i="0" sz="3400" u="sng"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PPN Tariff applicable</a:t>
            </a:r>
            <a:endParaRPr b="0" i="0" sz="3400" u="none" cap="none" strike="noStrike">
              <a:solidFill>
                <a:schemeClr val="lt1"/>
              </a:solidFill>
              <a:latin typeface="Helvetica Neue"/>
              <a:ea typeface="Helvetica Neue"/>
              <a:cs typeface="Helvetica Neue"/>
              <a:sym typeface="Helvetica Neue"/>
            </a:endParaRPr>
          </a:p>
        </p:txBody>
      </p:sp>
      <p:sp>
        <p:nvSpPr>
          <p:cNvPr id="151" name="Google Shape;151;p23"/>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 – Other Terms &amp; Conditions</a:t>
            </a:r>
            <a:endParaRPr b="0" i="0" sz="4400" u="none" cap="none" strike="noStrike">
              <a:solidFill>
                <a:srgbClr val="073763"/>
              </a:solidFill>
              <a:latin typeface="Calibri"/>
              <a:ea typeface="Calibri"/>
              <a:cs typeface="Calibri"/>
              <a:sym typeface="Calibri"/>
            </a:endParaRPr>
          </a:p>
        </p:txBody>
      </p:sp>
      <p:graphicFrame>
        <p:nvGraphicFramePr>
          <p:cNvPr id="152" name="Google Shape;152;p23"/>
          <p:cNvGraphicFramePr/>
          <p:nvPr/>
        </p:nvGraphicFramePr>
        <p:xfrm>
          <a:off x="1039905" y="1651184"/>
          <a:ext cx="3000000" cy="3000000"/>
        </p:xfrm>
        <a:graphic>
          <a:graphicData uri="http://schemas.openxmlformats.org/drawingml/2006/table">
            <a:tbl>
              <a:tblPr>
                <a:noFill/>
                <a:tableStyleId>{82DADC84-F25B-44B0-9D7A-F2701C95CF4C}</a:tableStyleId>
              </a:tblPr>
              <a:tblGrid>
                <a:gridCol w="4392700"/>
                <a:gridCol w="10883150"/>
              </a:tblGrid>
              <a:tr h="373575">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Coverage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Benefit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r>
              <a:tr h="28212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Special Conditions and Warranties </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 - For those hospitals where New India is having PPN network/New India Network, only PPN rates/New India Network rates will be applicable. If any employee/member opt for any rate/package which is other than what has been agree in PPN/New India Network shall not be indemnified. For the given procedure in PPN/New India Network, only agreed rates will be approved.</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24"/>
          <p:cNvGrpSpPr/>
          <p:nvPr/>
        </p:nvGrpSpPr>
        <p:grpSpPr>
          <a:xfrm>
            <a:off x="323308" y="2055493"/>
            <a:ext cx="16547689" cy="9674941"/>
            <a:chOff x="0" y="0"/>
            <a:chExt cx="16547689" cy="9674941"/>
          </a:xfrm>
        </p:grpSpPr>
        <p:sp>
          <p:nvSpPr>
            <p:cNvPr id="158" name="Google Shape;158;p24"/>
            <p:cNvSpPr/>
            <p:nvPr/>
          </p:nvSpPr>
          <p:spPr>
            <a:xfrm>
              <a:off x="0" y="0"/>
              <a:ext cx="9674941" cy="9674941"/>
            </a:xfrm>
            <a:prstGeom prst="pie">
              <a:avLst>
                <a:gd fmla="val 5400000" name="adj1"/>
                <a:gd fmla="val 16200000" name="adj2"/>
              </a:avLst>
            </a:prstGeom>
            <a:solidFill>
              <a:srgbClr val="E3D4E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4"/>
            <p:cNvSpPr/>
            <p:nvPr/>
          </p:nvSpPr>
          <p:spPr>
            <a:xfrm>
              <a:off x="4837470" y="0"/>
              <a:ext cx="11710219" cy="9674941"/>
            </a:xfrm>
            <a:prstGeom prst="rect">
              <a:avLst/>
            </a:prstGeom>
            <a:solidFill>
              <a:schemeClr val="lt1">
                <a:alpha val="89411"/>
              </a:schemeClr>
            </a:solidFill>
            <a:ln cap="flat" cmpd="sng" w="25400">
              <a:solidFill>
                <a:srgbClr val="0065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4"/>
            <p:cNvSpPr txBox="1"/>
            <p:nvPr/>
          </p:nvSpPr>
          <p:spPr>
            <a:xfrm>
              <a:off x="4837470" y="0"/>
              <a:ext cx="4180446" cy="4595596"/>
            </a:xfrm>
            <a:prstGeom prst="rect">
              <a:avLst/>
            </a:prstGeom>
            <a:noFill/>
            <a:ln>
              <a:noFill/>
            </a:ln>
          </p:spPr>
          <p:txBody>
            <a:bodyPr anchorCtr="0" anchor="ctr" bIns="247650" lIns="247650" spcFirstLastPara="1" rIns="247650" wrap="square" tIns="247650">
              <a:noAutofit/>
            </a:bodyPr>
            <a:lstStyle/>
            <a:p>
              <a:pPr indent="0" lvl="0" marL="0" marR="0" rtl="0" algn="l">
                <a:lnSpc>
                  <a:spcPct val="90000"/>
                </a:lnSpc>
                <a:spcBef>
                  <a:spcPts val="0"/>
                </a:spcBef>
                <a:spcAft>
                  <a:spcPts val="0"/>
                </a:spcAft>
                <a:buClr>
                  <a:srgbClr val="000000"/>
                </a:buClr>
                <a:buSzPts val="6500"/>
                <a:buFont typeface="Helvetica Neue"/>
                <a:buNone/>
              </a:pPr>
              <a:r>
                <a:rPr b="0" i="0" lang="en-US" sz="4800" u="none" cap="none" strike="noStrike">
                  <a:solidFill>
                    <a:srgbClr val="002060"/>
                  </a:solidFill>
                  <a:latin typeface="Helvetica Neue"/>
                  <a:ea typeface="Helvetica Neue"/>
                  <a:cs typeface="Helvetica Neue"/>
                  <a:sym typeface="Helvetica Neue"/>
                </a:rPr>
                <a:t>What is covered</a:t>
              </a:r>
              <a:endParaRPr b="0" i="0" sz="4800" u="none" cap="none" strike="noStrike">
                <a:solidFill>
                  <a:srgbClr val="002060"/>
                </a:solidFill>
                <a:latin typeface="Helvetica Neue"/>
                <a:ea typeface="Helvetica Neue"/>
                <a:cs typeface="Helvetica Neue"/>
                <a:sym typeface="Helvetica Neue"/>
              </a:endParaRPr>
            </a:p>
          </p:txBody>
        </p:sp>
        <p:sp>
          <p:nvSpPr>
            <p:cNvPr id="161" name="Google Shape;161;p24"/>
            <p:cNvSpPr/>
            <p:nvPr/>
          </p:nvSpPr>
          <p:spPr>
            <a:xfrm>
              <a:off x="2539672" y="4595596"/>
              <a:ext cx="4595596" cy="4595596"/>
            </a:xfrm>
            <a:prstGeom prst="pie">
              <a:avLst>
                <a:gd fmla="val 5400000" name="adj1"/>
                <a:gd fmla="val 16200000" name="adj2"/>
              </a:avLst>
            </a:prstGeom>
            <a:solidFill>
              <a:srgbClr val="0065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4"/>
            <p:cNvSpPr/>
            <p:nvPr/>
          </p:nvSpPr>
          <p:spPr>
            <a:xfrm>
              <a:off x="4837470" y="4595596"/>
              <a:ext cx="11710219" cy="4595596"/>
            </a:xfrm>
            <a:prstGeom prst="rect">
              <a:avLst/>
            </a:prstGeom>
            <a:solidFill>
              <a:schemeClr val="lt1">
                <a:alpha val="89411"/>
              </a:schemeClr>
            </a:solidFill>
            <a:ln cap="flat" cmpd="sng" w="25400">
              <a:solidFill>
                <a:srgbClr val="0065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4"/>
            <p:cNvSpPr txBox="1"/>
            <p:nvPr/>
          </p:nvSpPr>
          <p:spPr>
            <a:xfrm>
              <a:off x="4837470" y="4595596"/>
              <a:ext cx="5855109" cy="4595596"/>
            </a:xfrm>
            <a:prstGeom prst="rect">
              <a:avLst/>
            </a:prstGeom>
            <a:noFill/>
            <a:ln>
              <a:noFill/>
            </a:ln>
          </p:spPr>
          <p:txBody>
            <a:bodyPr anchorCtr="0" anchor="ctr" bIns="247650" lIns="247650" spcFirstLastPara="1" rIns="247650" wrap="square" tIns="247650">
              <a:noAutofit/>
            </a:bodyPr>
            <a:lstStyle/>
            <a:p>
              <a:pPr indent="0" lvl="0" marL="0" marR="0" rtl="0" algn="l">
                <a:lnSpc>
                  <a:spcPct val="90000"/>
                </a:lnSpc>
                <a:spcBef>
                  <a:spcPts val="0"/>
                </a:spcBef>
                <a:spcAft>
                  <a:spcPts val="0"/>
                </a:spcAft>
                <a:buClr>
                  <a:srgbClr val="002060"/>
                </a:buClr>
                <a:buSzPts val="6500"/>
                <a:buFont typeface="Helvetica Neue"/>
                <a:buNone/>
              </a:pPr>
              <a:r>
                <a:rPr b="0" i="0" lang="en-US" sz="4800" u="none" cap="none" strike="noStrike">
                  <a:solidFill>
                    <a:srgbClr val="002060"/>
                  </a:solidFill>
                  <a:latin typeface="Helvetica Neue"/>
                  <a:ea typeface="Helvetica Neue"/>
                  <a:cs typeface="Helvetica Neue"/>
                  <a:sym typeface="Helvetica Neue"/>
                </a:rPr>
                <a:t>Provided</a:t>
              </a:r>
              <a:endParaRPr b="0" i="0" sz="4800" u="none" cap="none" strike="noStrike">
                <a:solidFill>
                  <a:srgbClr val="002060"/>
                </a:solidFill>
                <a:latin typeface="Helvetica Neue"/>
                <a:ea typeface="Helvetica Neue"/>
                <a:cs typeface="Helvetica Neue"/>
                <a:sym typeface="Helvetica Neue"/>
              </a:endParaRPr>
            </a:p>
          </p:txBody>
        </p:sp>
        <p:sp>
          <p:nvSpPr>
            <p:cNvPr id="164" name="Google Shape;164;p24"/>
            <p:cNvSpPr/>
            <p:nvPr/>
          </p:nvSpPr>
          <p:spPr>
            <a:xfrm>
              <a:off x="10692580" y="0"/>
              <a:ext cx="5855109" cy="4595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4"/>
            <p:cNvSpPr txBox="1"/>
            <p:nvPr/>
          </p:nvSpPr>
          <p:spPr>
            <a:xfrm>
              <a:off x="8820692" y="0"/>
              <a:ext cx="7726997" cy="4595596"/>
            </a:xfrm>
            <a:prstGeom prst="rect">
              <a:avLst/>
            </a:prstGeom>
            <a:noFill/>
            <a:ln>
              <a:noFill/>
            </a:ln>
          </p:spPr>
          <p:txBody>
            <a:bodyPr anchorCtr="0" anchor="ctr" bIns="247650" lIns="247650" spcFirstLastPara="1" rIns="247650" wrap="square" tIns="247650">
              <a:noAutofit/>
            </a:bodyPr>
            <a:lstStyle/>
            <a:p>
              <a:pPr indent="-285750" lvl="1" marL="285750" marR="0" rtl="0" algn="l">
                <a:lnSpc>
                  <a:spcPct val="90000"/>
                </a:lnSpc>
                <a:spcBef>
                  <a:spcPts val="0"/>
                </a:spcBef>
                <a:spcAft>
                  <a:spcPts val="0"/>
                </a:spcAft>
                <a:buClr>
                  <a:srgbClr val="002060"/>
                </a:buClr>
                <a:buSzPts val="3600"/>
                <a:buFont typeface="Helvetica Neue"/>
                <a:buChar char="•"/>
              </a:pPr>
              <a:r>
                <a:rPr b="0" i="0" lang="en-US" sz="3600" u="none" cap="none" strike="noStrike">
                  <a:solidFill>
                    <a:srgbClr val="002060"/>
                  </a:solidFill>
                  <a:latin typeface="Calibri"/>
                  <a:ea typeface="Calibri"/>
                  <a:cs typeface="Calibri"/>
                  <a:sym typeface="Calibri"/>
                </a:rPr>
                <a:t>Disease</a:t>
              </a:r>
              <a:endParaRPr b="0" i="0" sz="3600" u="none" cap="none" strike="noStrike">
                <a:solidFill>
                  <a:srgbClr val="002060"/>
                </a:solidFill>
                <a:latin typeface="Calibri"/>
                <a:ea typeface="Calibri"/>
                <a:cs typeface="Calibri"/>
                <a:sym typeface="Calibri"/>
              </a:endParaRPr>
            </a:p>
            <a:p>
              <a:pPr indent="-285750" lvl="1" marL="285750" marR="0" rtl="0" algn="l">
                <a:lnSpc>
                  <a:spcPct val="90000"/>
                </a:lnSpc>
                <a:spcBef>
                  <a:spcPts val="1200"/>
                </a:spcBef>
                <a:spcAft>
                  <a:spcPts val="0"/>
                </a:spcAft>
                <a:buClr>
                  <a:srgbClr val="002060"/>
                </a:buClr>
                <a:buSzPts val="3600"/>
                <a:buFont typeface="Helvetica Neue"/>
                <a:buChar char="•"/>
              </a:pPr>
              <a:r>
                <a:rPr b="0" i="0" lang="en-US" sz="3600" u="none" cap="none" strike="noStrike">
                  <a:solidFill>
                    <a:srgbClr val="002060"/>
                  </a:solidFill>
                  <a:latin typeface="Calibri"/>
                  <a:ea typeface="Calibri"/>
                  <a:cs typeface="Calibri"/>
                  <a:sym typeface="Calibri"/>
                </a:rPr>
                <a:t>Illness </a:t>
              </a:r>
              <a:endParaRPr b="0" i="0" sz="3600" u="none" cap="none" strike="noStrike">
                <a:solidFill>
                  <a:srgbClr val="002060"/>
                </a:solidFill>
                <a:latin typeface="Calibri"/>
                <a:ea typeface="Calibri"/>
                <a:cs typeface="Calibri"/>
                <a:sym typeface="Calibri"/>
              </a:endParaRPr>
            </a:p>
            <a:p>
              <a:pPr indent="-285750" lvl="1" marL="285750" marR="0" rtl="0" algn="l">
                <a:lnSpc>
                  <a:spcPct val="90000"/>
                </a:lnSpc>
                <a:spcBef>
                  <a:spcPts val="1200"/>
                </a:spcBef>
                <a:spcAft>
                  <a:spcPts val="0"/>
                </a:spcAft>
                <a:buClr>
                  <a:srgbClr val="002060"/>
                </a:buClr>
                <a:buSzPts val="3600"/>
                <a:buFont typeface="Helvetica Neue"/>
                <a:buChar char="•"/>
              </a:pPr>
              <a:r>
                <a:rPr b="0" i="0" lang="en-US" sz="3600" u="none" cap="none" strike="noStrike">
                  <a:solidFill>
                    <a:srgbClr val="002060"/>
                  </a:solidFill>
                  <a:latin typeface="Calibri"/>
                  <a:ea typeface="Calibri"/>
                  <a:cs typeface="Calibri"/>
                  <a:sym typeface="Calibri"/>
                </a:rPr>
                <a:t>Accidents</a:t>
              </a:r>
              <a:endParaRPr b="0" i="0" sz="3600" u="none" cap="none" strike="noStrike">
                <a:solidFill>
                  <a:srgbClr val="002060"/>
                </a:solidFill>
                <a:latin typeface="Calibri"/>
                <a:ea typeface="Calibri"/>
                <a:cs typeface="Calibri"/>
                <a:sym typeface="Calibri"/>
              </a:endParaRPr>
            </a:p>
          </p:txBody>
        </p:sp>
        <p:sp>
          <p:nvSpPr>
            <p:cNvPr id="166" name="Google Shape;166;p24"/>
            <p:cNvSpPr/>
            <p:nvPr/>
          </p:nvSpPr>
          <p:spPr>
            <a:xfrm>
              <a:off x="10692580" y="4799641"/>
              <a:ext cx="5855109" cy="459559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4"/>
            <p:cNvSpPr txBox="1"/>
            <p:nvPr/>
          </p:nvSpPr>
          <p:spPr>
            <a:xfrm>
              <a:off x="8820692" y="4799641"/>
              <a:ext cx="7726997" cy="4595596"/>
            </a:xfrm>
            <a:prstGeom prst="rect">
              <a:avLst/>
            </a:prstGeom>
            <a:noFill/>
            <a:ln>
              <a:noFill/>
            </a:ln>
          </p:spPr>
          <p:txBody>
            <a:bodyPr anchorCtr="0" anchor="ctr" bIns="247650" lIns="247650" spcFirstLastPara="1" rIns="247650" wrap="square" tIns="247650">
              <a:noAutofit/>
            </a:bodyPr>
            <a:lstStyle/>
            <a:p>
              <a:pPr indent="-285750" lvl="1" marL="285750" marR="0" rtl="0" algn="l">
                <a:lnSpc>
                  <a:spcPct val="90000"/>
                </a:lnSpc>
                <a:spcBef>
                  <a:spcPts val="0"/>
                </a:spcBef>
                <a:spcAft>
                  <a:spcPts val="0"/>
                </a:spcAft>
                <a:buClr>
                  <a:srgbClr val="002060"/>
                </a:buClr>
                <a:buSzPts val="3600"/>
                <a:buFont typeface="Helvetica Neue"/>
                <a:buChar char="•"/>
              </a:pPr>
              <a:r>
                <a:rPr b="0" i="0" lang="en-US" sz="3600" u="none" cap="none" strike="noStrike">
                  <a:solidFill>
                    <a:srgbClr val="002060"/>
                  </a:solidFill>
                  <a:latin typeface="Calibri"/>
                  <a:ea typeface="Calibri"/>
                  <a:cs typeface="Calibri"/>
                  <a:sym typeface="Calibri"/>
                </a:rPr>
                <a:t>Necessitates hospitalization </a:t>
              </a:r>
              <a:endParaRPr b="0" i="0" sz="3600" u="none" cap="none" strike="noStrike">
                <a:solidFill>
                  <a:srgbClr val="002060"/>
                </a:solidFill>
                <a:latin typeface="Calibri"/>
                <a:ea typeface="Calibri"/>
                <a:cs typeface="Calibri"/>
                <a:sym typeface="Calibri"/>
              </a:endParaRPr>
            </a:p>
            <a:p>
              <a:pPr indent="-285750" lvl="1" marL="285750" marR="0" rtl="0" algn="l">
                <a:lnSpc>
                  <a:spcPct val="90000"/>
                </a:lnSpc>
                <a:spcBef>
                  <a:spcPts val="1200"/>
                </a:spcBef>
                <a:spcAft>
                  <a:spcPts val="0"/>
                </a:spcAft>
                <a:buClr>
                  <a:srgbClr val="002060"/>
                </a:buClr>
                <a:buSzPts val="3600"/>
                <a:buFont typeface="Helvetica Neue"/>
                <a:buChar char="•"/>
              </a:pPr>
              <a:r>
                <a:rPr b="0" i="0" lang="en-US" sz="3600" u="none" cap="none" strike="noStrike">
                  <a:solidFill>
                    <a:srgbClr val="002060"/>
                  </a:solidFill>
                  <a:latin typeface="Calibri"/>
                  <a:ea typeface="Calibri"/>
                  <a:cs typeface="Calibri"/>
                  <a:sym typeface="Calibri"/>
                </a:rPr>
                <a:t>For a minimum of 24 hours </a:t>
              </a:r>
              <a:endParaRPr b="0" i="0" sz="3600" u="none" cap="none" strike="noStrike">
                <a:solidFill>
                  <a:srgbClr val="002060"/>
                </a:solidFill>
                <a:latin typeface="Calibri"/>
                <a:ea typeface="Calibri"/>
                <a:cs typeface="Calibri"/>
                <a:sym typeface="Calibri"/>
              </a:endParaRPr>
            </a:p>
            <a:p>
              <a:pPr indent="-285750" lvl="1" marL="285750" marR="0" rtl="0" algn="l">
                <a:lnSpc>
                  <a:spcPct val="90000"/>
                </a:lnSpc>
                <a:spcBef>
                  <a:spcPts val="1200"/>
                </a:spcBef>
                <a:spcAft>
                  <a:spcPts val="0"/>
                </a:spcAft>
                <a:buClr>
                  <a:srgbClr val="002060"/>
                </a:buClr>
                <a:buSzPts val="3600"/>
                <a:buFont typeface="Helvetica Neue"/>
                <a:buChar char="•"/>
              </a:pPr>
              <a:r>
                <a:rPr b="0" i="0" lang="en-US" sz="3600" u="none" cap="none" strike="noStrike">
                  <a:solidFill>
                    <a:srgbClr val="002060"/>
                  </a:solidFill>
                  <a:latin typeface="Calibri"/>
                  <a:ea typeface="Calibri"/>
                  <a:cs typeface="Calibri"/>
                  <a:sym typeface="Calibri"/>
                </a:rPr>
                <a:t>Active line of treatment of an illness</a:t>
              </a:r>
              <a:endParaRPr b="0" i="0" sz="3600" u="none" cap="none" strike="noStrike">
                <a:solidFill>
                  <a:srgbClr val="002060"/>
                </a:solidFill>
                <a:latin typeface="Calibri"/>
                <a:ea typeface="Calibri"/>
                <a:cs typeface="Calibri"/>
                <a:sym typeface="Calibri"/>
              </a:endParaRPr>
            </a:p>
          </p:txBody>
        </p:sp>
      </p:grpSp>
      <p:sp>
        <p:nvSpPr>
          <p:cNvPr id="168" name="Google Shape;168;p24"/>
          <p:cNvSpPr/>
          <p:nvPr/>
        </p:nvSpPr>
        <p:spPr>
          <a:xfrm>
            <a:off x="17533334" y="2055493"/>
            <a:ext cx="6456220" cy="669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3200" u="sng" cap="none" strike="noStrike">
                <a:solidFill>
                  <a:schemeClr val="lt1"/>
                </a:solidFill>
                <a:latin typeface="Calibri"/>
                <a:ea typeface="Calibri"/>
                <a:cs typeface="Calibri"/>
                <a:sym typeface="Calibri"/>
              </a:rPr>
              <a:t>Notes:</a:t>
            </a:r>
            <a:endParaRPr/>
          </a:p>
          <a:p>
            <a:pPr indent="0" lvl="0" marL="0" marR="0" rtl="0" algn="l">
              <a:lnSpc>
                <a:spcPct val="100000"/>
              </a:lnSpc>
              <a:spcBef>
                <a:spcPts val="0"/>
              </a:spcBef>
              <a:spcAft>
                <a:spcPts val="0"/>
              </a:spcAft>
              <a:buClr>
                <a:srgbClr val="000000"/>
              </a:buClr>
              <a:buSzPts val="2800"/>
              <a:buFont typeface="Arial"/>
              <a:buNone/>
            </a:pPr>
            <a:r>
              <a:t/>
            </a:r>
            <a:endParaRPr b="0" i="0" sz="3200" u="sng" cap="none" strike="noStrike">
              <a:solidFill>
                <a:schemeClr val="lt1"/>
              </a:solidFill>
              <a:latin typeface="Calibri"/>
              <a:ea typeface="Calibri"/>
              <a:cs typeface="Calibri"/>
              <a:sym typeface="Calibri"/>
            </a:endParaRPr>
          </a:p>
          <a:p>
            <a:pPr indent="-571500" lvl="0" marL="571500" marR="0" rtl="0" algn="l">
              <a:lnSpc>
                <a:spcPct val="100000"/>
              </a:lnSpc>
              <a:spcBef>
                <a:spcPts val="600"/>
              </a:spcBef>
              <a:spcAft>
                <a:spcPts val="0"/>
              </a:spcAft>
              <a:buClr>
                <a:schemeClr val="lt1"/>
              </a:buClr>
              <a:buSzPts val="2800"/>
              <a:buFont typeface="Arial"/>
              <a:buChar char="•"/>
            </a:pPr>
            <a:r>
              <a:rPr b="0" i="0" lang="en-US" sz="3200" u="none" cap="none" strike="noStrike">
                <a:solidFill>
                  <a:schemeClr val="lt1"/>
                </a:solidFill>
                <a:latin typeface="Calibri"/>
                <a:ea typeface="Calibri"/>
                <a:cs typeface="Calibri"/>
                <a:sym typeface="Calibri"/>
              </a:rPr>
              <a:t>All the conditions are essential for admissibility of claim </a:t>
            </a:r>
            <a:endParaRPr b="0" i="0" sz="3200" u="none" cap="none" strike="noStrike">
              <a:solidFill>
                <a:schemeClr val="lt1"/>
              </a:solidFill>
              <a:latin typeface="Calibri"/>
              <a:ea typeface="Calibri"/>
              <a:cs typeface="Calibri"/>
              <a:sym typeface="Calibri"/>
            </a:endParaRPr>
          </a:p>
          <a:p>
            <a:pPr indent="-393700" lvl="0" marL="571500" marR="0" rtl="0" algn="l">
              <a:lnSpc>
                <a:spcPct val="100000"/>
              </a:lnSpc>
              <a:spcBef>
                <a:spcPts val="1200"/>
              </a:spcBef>
              <a:spcAft>
                <a:spcPts val="0"/>
              </a:spcAft>
              <a:buClr>
                <a:srgbClr val="000000"/>
              </a:buClr>
              <a:buSzPts val="2800"/>
              <a:buFont typeface="Arial"/>
              <a:buNone/>
            </a:pPr>
            <a:r>
              <a:t/>
            </a:r>
            <a:endParaRPr b="0" i="0" sz="3200" u="none" cap="none" strike="noStrike">
              <a:solidFill>
                <a:schemeClr val="lt1"/>
              </a:solidFill>
              <a:latin typeface="Calibri"/>
              <a:ea typeface="Calibri"/>
              <a:cs typeface="Calibri"/>
              <a:sym typeface="Calibri"/>
            </a:endParaRPr>
          </a:p>
          <a:p>
            <a:pPr indent="-571500" lvl="0" marL="571500" marR="0" rtl="0" algn="l">
              <a:lnSpc>
                <a:spcPct val="100000"/>
              </a:lnSpc>
              <a:spcBef>
                <a:spcPts val="1200"/>
              </a:spcBef>
              <a:spcAft>
                <a:spcPts val="0"/>
              </a:spcAft>
              <a:buClr>
                <a:schemeClr val="lt1"/>
              </a:buClr>
              <a:buSzPts val="2800"/>
              <a:buFont typeface="Arial"/>
              <a:buChar char="•"/>
            </a:pPr>
            <a:r>
              <a:rPr b="0" i="0" lang="en-US" sz="3200" u="none" cap="none" strike="noStrike">
                <a:solidFill>
                  <a:schemeClr val="lt1"/>
                </a:solidFill>
                <a:latin typeface="Calibri"/>
                <a:ea typeface="Calibri"/>
                <a:cs typeface="Calibri"/>
                <a:sym typeface="Calibri"/>
              </a:rPr>
              <a:t>Active line of medical treatment is the key indicator to processing and settlement of claim</a:t>
            </a:r>
            <a:endParaRPr b="0" i="0" sz="3200" u="none" cap="none" strike="noStrike">
              <a:solidFill>
                <a:srgbClr val="000000"/>
              </a:solidFill>
              <a:latin typeface="Calibri"/>
              <a:ea typeface="Calibri"/>
              <a:cs typeface="Calibri"/>
              <a:sym typeface="Calibri"/>
            </a:endParaRPr>
          </a:p>
          <a:p>
            <a:pPr indent="-393700" lvl="0" marL="571500" marR="0" rtl="0" algn="l">
              <a:lnSpc>
                <a:spcPct val="100000"/>
              </a:lnSpc>
              <a:spcBef>
                <a:spcPts val="1200"/>
              </a:spcBef>
              <a:spcAft>
                <a:spcPts val="0"/>
              </a:spcAft>
              <a:buClr>
                <a:srgbClr val="000000"/>
              </a:buClr>
              <a:buSzPts val="2800"/>
              <a:buFont typeface="Arial"/>
              <a:buNone/>
            </a:pPr>
            <a:r>
              <a:t/>
            </a:r>
            <a:endParaRPr b="0" i="0" sz="3200" u="none" cap="none" strike="noStrike">
              <a:solidFill>
                <a:schemeClr val="lt1"/>
              </a:solidFill>
              <a:latin typeface="Calibri"/>
              <a:ea typeface="Calibri"/>
              <a:cs typeface="Calibri"/>
              <a:sym typeface="Calibri"/>
            </a:endParaRPr>
          </a:p>
          <a:p>
            <a:pPr indent="-457200" lvl="0" marL="457200" marR="0" rtl="0" algn="l">
              <a:lnSpc>
                <a:spcPct val="100000"/>
              </a:lnSpc>
              <a:spcBef>
                <a:spcPts val="1200"/>
              </a:spcBef>
              <a:spcAft>
                <a:spcPts val="0"/>
              </a:spcAft>
              <a:buClr>
                <a:schemeClr val="lt1"/>
              </a:buClr>
              <a:buSzPts val="2800"/>
              <a:buFont typeface="Arial"/>
              <a:buChar char="•"/>
            </a:pPr>
            <a:r>
              <a:rPr b="0" i="0" lang="en-US" sz="3200" u="none" cap="none" strike="noStrike">
                <a:solidFill>
                  <a:schemeClr val="lt1"/>
                </a:solidFill>
                <a:latin typeface="Calibri"/>
                <a:ea typeface="Calibri"/>
                <a:cs typeface="Calibri"/>
                <a:sym typeface="Calibri"/>
              </a:rPr>
              <a:t>Cosmetic treatments are not payable even if all the conditions are met. </a:t>
            </a:r>
            <a:endParaRPr b="0" i="0" sz="3200" u="none" cap="none" strike="noStrike">
              <a:solidFill>
                <a:srgbClr val="000000"/>
              </a:solidFill>
              <a:latin typeface="Calibri"/>
              <a:ea typeface="Calibri"/>
              <a:cs typeface="Calibri"/>
              <a:sym typeface="Calibri"/>
            </a:endParaRPr>
          </a:p>
        </p:txBody>
      </p:sp>
      <p:sp>
        <p:nvSpPr>
          <p:cNvPr id="169" name="Google Shape;169;p24"/>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 – Coverage Criteria</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aphicFrame>
        <p:nvGraphicFramePr>
          <p:cNvPr id="174" name="Google Shape;174;p25"/>
          <p:cNvGraphicFramePr/>
          <p:nvPr/>
        </p:nvGraphicFramePr>
        <p:xfrm>
          <a:off x="788895" y="1416424"/>
          <a:ext cx="3000000" cy="3000000"/>
        </p:xfrm>
        <a:graphic>
          <a:graphicData uri="http://schemas.openxmlformats.org/drawingml/2006/table">
            <a:tbl>
              <a:tblPr>
                <a:noFill/>
                <a:tableStyleId>{284C5057-4449-4DD1-80D3-AFB2235C28B7}</a:tableStyleId>
              </a:tblPr>
              <a:tblGrid>
                <a:gridCol w="4937250"/>
                <a:gridCol w="4937250"/>
                <a:gridCol w="5204125"/>
              </a:tblGrid>
              <a:tr h="10793500">
                <a:tc>
                  <a:txBody>
                    <a:bodyPr/>
                    <a:lstStyle/>
                    <a:p>
                      <a:pPr indent="-285750" lvl="0" marL="285750" marR="0" rtl="0" algn="l">
                        <a:lnSpc>
                          <a:spcPct val="150000"/>
                        </a:lnSpc>
                        <a:spcBef>
                          <a:spcPts val="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Dialysis,</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Chemotherapy, </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Radiotherapy, </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Eye Surgery, </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Tonsillectomy, </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Lap Appendectomy, </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lithotripsy, </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Hysterectomy</a:t>
                      </a:r>
                      <a:endParaRPr sz="3200" u="none" cap="none" strike="noStrike">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Cataract</a:t>
                      </a:r>
                      <a:endParaRPr b="0"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Gall bladder</a:t>
                      </a:r>
                      <a:endParaRPr sz="3200" u="none" cap="none" strike="noStrike">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Coronary Angioplasty/ Angiography</a:t>
                      </a:r>
                      <a:endParaRPr sz="3200" u="none" cap="none" strike="noStrike">
                        <a:solidFill>
                          <a:srgbClr val="002060"/>
                        </a:solidFill>
                        <a:latin typeface="Calibri"/>
                        <a:ea typeface="Calibri"/>
                        <a:cs typeface="Calibri"/>
                        <a:sym typeface="Calibri"/>
                      </a:endParaRPr>
                    </a:p>
                  </a:txBody>
                  <a:tcPr marT="45725" marB="45725" marR="91450" marL="91450"/>
                </a:tc>
                <a:tc>
                  <a:txBody>
                    <a:bodyPr/>
                    <a:lstStyle/>
                    <a:p>
                      <a:pPr indent="-285750" lvl="0" marL="285750" marR="0" rtl="0" algn="l">
                        <a:lnSpc>
                          <a:spcPct val="150000"/>
                        </a:lnSpc>
                        <a:spcBef>
                          <a:spcPts val="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Surgery of</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urinary system</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Prostate</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Gastrointestinal</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Genital</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Nose/throat/eye</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Hydrocele</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Appendix</a:t>
                      </a:r>
                      <a:endParaRPr sz="3200" u="none" cap="none" strike="noStrike">
                        <a:latin typeface="Calibri"/>
                        <a:ea typeface="Calibri"/>
                        <a:cs typeface="Calibri"/>
                        <a:sym typeface="Calibri"/>
                      </a:endParaRPr>
                    </a:p>
                    <a:p>
                      <a:pPr indent="-285750" lvl="1" marL="285750" marR="0" rtl="0" algn="l">
                        <a:lnSpc>
                          <a:spcPct val="150000"/>
                        </a:lnSpc>
                        <a:spcBef>
                          <a:spcPts val="12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Hernia Repair</a:t>
                      </a:r>
                      <a:endParaRPr sz="3200" u="none" cap="none" strike="noStrike">
                        <a:solidFill>
                          <a:srgbClr val="002060"/>
                        </a:solidFill>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Arthroscopic knee surgery</a:t>
                      </a:r>
                      <a:endParaRPr sz="3200" u="none" cap="none" strike="noStrike">
                        <a:latin typeface="Calibri"/>
                        <a:ea typeface="Calibri"/>
                        <a:cs typeface="Calibri"/>
                        <a:sym typeface="Calibri"/>
                      </a:endParaRPr>
                    </a:p>
                    <a:p>
                      <a:pPr indent="-285750" lvl="0" marL="285750" marR="0" rtl="0" algn="l">
                        <a:lnSpc>
                          <a:spcPct val="150000"/>
                        </a:lnSpc>
                        <a:spcBef>
                          <a:spcPts val="12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Laparoscopic surgeries </a:t>
                      </a:r>
                      <a:endParaRPr sz="3200" u="none" cap="none" strike="noStrike">
                        <a:latin typeface="Calibri"/>
                        <a:ea typeface="Calibri"/>
                        <a:cs typeface="Calibri"/>
                        <a:sym typeface="Calibri"/>
                      </a:endParaRPr>
                    </a:p>
                    <a:p>
                      <a:pPr indent="-69850" lvl="0" marL="285750" marR="0" rtl="0" algn="l">
                        <a:lnSpc>
                          <a:spcPct val="150000"/>
                        </a:lnSpc>
                        <a:spcBef>
                          <a:spcPts val="1200"/>
                        </a:spcBef>
                        <a:spcAft>
                          <a:spcPts val="0"/>
                        </a:spcAft>
                        <a:buClr>
                          <a:srgbClr val="000000"/>
                        </a:buClr>
                        <a:buSzPts val="3400"/>
                        <a:buFont typeface="Noto Sans Symbols"/>
                        <a:buNone/>
                      </a:pPr>
                      <a:r>
                        <a:t/>
                      </a:r>
                      <a:endParaRPr sz="3200" u="none" cap="none" strike="noStrike">
                        <a:solidFill>
                          <a:srgbClr val="002060"/>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Any surgery under anaesthesia, treatment of fracture and dislocation (excluding hairline fractures), Contracture release and minor restructive procedure of limbs which would otherwise require hospitalization</a:t>
                      </a:r>
                      <a:endParaRPr/>
                    </a:p>
                    <a:p>
                      <a:pPr indent="-69850" lvl="0" marL="285750" marR="0" rtl="0" algn="l">
                        <a:lnSpc>
                          <a:spcPct val="100000"/>
                        </a:lnSpc>
                        <a:spcBef>
                          <a:spcPts val="600"/>
                        </a:spcBef>
                        <a:spcAft>
                          <a:spcPts val="0"/>
                        </a:spcAft>
                        <a:buClr>
                          <a:srgbClr val="002060"/>
                        </a:buClr>
                        <a:buSzPts val="3400"/>
                        <a:buFont typeface="Noto Sans Symbols"/>
                        <a:buNone/>
                      </a:pPr>
                      <a:r>
                        <a:t/>
                      </a:r>
                      <a:endParaRPr b="0" sz="3200" u="none" cap="none" strike="noStrike">
                        <a:solidFill>
                          <a:srgbClr val="002060"/>
                        </a:solidFill>
                        <a:latin typeface="Calibri"/>
                        <a:ea typeface="Calibri"/>
                        <a:cs typeface="Calibri"/>
                        <a:sym typeface="Calibri"/>
                      </a:endParaRPr>
                    </a:p>
                    <a:p>
                      <a:pPr indent="-285750" lvl="0" marL="285750" marR="0" rtl="0" algn="l">
                        <a:lnSpc>
                          <a:spcPct val="100000"/>
                        </a:lnSpc>
                        <a:spcBef>
                          <a:spcPts val="600"/>
                        </a:spcBef>
                        <a:spcAft>
                          <a:spcPts val="0"/>
                        </a:spcAft>
                        <a:buClr>
                          <a:srgbClr val="002060"/>
                        </a:buClr>
                        <a:buSzPts val="3400"/>
                        <a:buFont typeface="Noto Sans Symbols"/>
                        <a:buChar char="✔"/>
                      </a:pPr>
                      <a:r>
                        <a:rPr b="0" lang="en-US" sz="3200" u="none" cap="none" strike="noStrike">
                          <a:solidFill>
                            <a:srgbClr val="002060"/>
                          </a:solidFill>
                          <a:latin typeface="Calibri"/>
                          <a:ea typeface="Calibri"/>
                          <a:cs typeface="Calibri"/>
                          <a:sym typeface="Calibri"/>
                        </a:rPr>
                        <a:t>Any other ailment which included as per the rule </a:t>
                      </a:r>
                      <a:endParaRPr b="0" sz="3200" u="none" cap="none" strike="noStrike">
                        <a:solidFill>
                          <a:srgbClr val="002060"/>
                        </a:solidFill>
                        <a:latin typeface="Calibri"/>
                        <a:ea typeface="Calibri"/>
                        <a:cs typeface="Calibri"/>
                        <a:sym typeface="Calibri"/>
                      </a:endParaRPr>
                    </a:p>
                    <a:p>
                      <a:pPr indent="-69850" lvl="0" marL="285750" marR="0" rtl="0" algn="l">
                        <a:lnSpc>
                          <a:spcPct val="100000"/>
                        </a:lnSpc>
                        <a:spcBef>
                          <a:spcPts val="600"/>
                        </a:spcBef>
                        <a:spcAft>
                          <a:spcPts val="0"/>
                        </a:spcAft>
                        <a:buClr>
                          <a:srgbClr val="002060"/>
                        </a:buClr>
                        <a:buSzPts val="3400"/>
                        <a:buFont typeface="Noto Sans Symbols"/>
                        <a:buNone/>
                      </a:pPr>
                      <a:r>
                        <a:t/>
                      </a:r>
                      <a:endParaRPr sz="3200" u="none" cap="none" strike="noStrike">
                        <a:latin typeface="Calibri"/>
                        <a:ea typeface="Calibri"/>
                        <a:cs typeface="Calibri"/>
                        <a:sym typeface="Calibri"/>
                      </a:endParaRPr>
                    </a:p>
                    <a:p>
                      <a:pPr indent="-285750" lvl="0" marL="285750" marR="0" rtl="0" algn="l">
                        <a:lnSpc>
                          <a:spcPct val="100000"/>
                        </a:lnSpc>
                        <a:spcBef>
                          <a:spcPts val="600"/>
                        </a:spcBef>
                        <a:spcAft>
                          <a:spcPts val="0"/>
                        </a:spcAft>
                        <a:buClr>
                          <a:srgbClr val="002060"/>
                        </a:buClr>
                        <a:buSzPts val="3400"/>
                        <a:buFont typeface="Noto Sans Symbols"/>
                        <a:buChar char="✔"/>
                      </a:pPr>
                      <a:r>
                        <a:rPr b="0" i="0" lang="en-US" sz="3200" u="none" cap="none" strike="noStrike">
                          <a:solidFill>
                            <a:srgbClr val="002060"/>
                          </a:solidFill>
                          <a:latin typeface="Calibri"/>
                          <a:ea typeface="Calibri"/>
                          <a:cs typeface="Calibri"/>
                          <a:sym typeface="Calibri"/>
                        </a:rPr>
                        <a:t>The treatment will be considered under hospitalization Benefit and has to be availed as An inpatient only</a:t>
                      </a:r>
                      <a:r>
                        <a:rPr b="1" i="0" lang="en-US" sz="3200" u="none" cap="none" strike="noStrike">
                          <a:solidFill>
                            <a:srgbClr val="002060"/>
                          </a:solidFill>
                          <a:latin typeface="Calibri"/>
                          <a:ea typeface="Calibri"/>
                          <a:cs typeface="Calibri"/>
                          <a:sym typeface="Calibri"/>
                        </a:rPr>
                        <a:t>.</a:t>
                      </a:r>
                      <a:endParaRPr sz="3200" u="none" cap="none" strike="noStrike">
                        <a:solidFill>
                          <a:srgbClr val="002060"/>
                        </a:solidFill>
                        <a:latin typeface="Calibri"/>
                        <a:ea typeface="Calibri"/>
                        <a:cs typeface="Calibri"/>
                        <a:sym typeface="Calibri"/>
                      </a:endParaRPr>
                    </a:p>
                  </a:txBody>
                  <a:tcPr marT="45725" marB="45725" marR="91450" marL="91450"/>
                </a:tc>
              </a:tr>
            </a:tbl>
          </a:graphicData>
        </a:graphic>
      </p:graphicFrame>
      <p:sp>
        <p:nvSpPr>
          <p:cNvPr id="175" name="Google Shape;175;p25"/>
          <p:cNvSpPr/>
          <p:nvPr/>
        </p:nvSpPr>
        <p:spPr>
          <a:xfrm>
            <a:off x="17595826" y="1578346"/>
            <a:ext cx="6456220" cy="84638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3200" u="sng" cap="none" strike="noStrike">
                <a:solidFill>
                  <a:schemeClr val="lt1"/>
                </a:solidFill>
                <a:latin typeface="Tahoma"/>
                <a:ea typeface="Tahoma"/>
                <a:cs typeface="Tahoma"/>
                <a:sym typeface="Tahoma"/>
              </a:rPr>
              <a:t>Notes:</a:t>
            </a:r>
            <a:endParaRPr/>
          </a:p>
          <a:p>
            <a:pPr indent="0" lvl="0" marL="0" marR="0" rtl="0" algn="l">
              <a:lnSpc>
                <a:spcPct val="100000"/>
              </a:lnSpc>
              <a:spcBef>
                <a:spcPts val="0"/>
              </a:spcBef>
              <a:spcAft>
                <a:spcPts val="0"/>
              </a:spcAft>
              <a:buClr>
                <a:srgbClr val="000000"/>
              </a:buClr>
              <a:buSzPts val="2800"/>
              <a:buFont typeface="Arial"/>
              <a:buNone/>
            </a:pPr>
            <a:r>
              <a:t/>
            </a:r>
            <a:endParaRPr b="0" i="0" sz="3200" u="sng"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Because of </a:t>
            </a:r>
            <a:r>
              <a:rPr b="0" i="0" lang="en-US" sz="3200" u="sng" cap="none" strike="noStrike">
                <a:solidFill>
                  <a:schemeClr val="lt1"/>
                </a:solidFill>
                <a:latin typeface="Helvetica Neue"/>
                <a:ea typeface="Helvetica Neue"/>
                <a:cs typeface="Helvetica Neue"/>
                <a:sym typeface="Helvetica Neue"/>
              </a:rPr>
              <a:t>technological advancement</a:t>
            </a:r>
            <a:r>
              <a:rPr b="0" i="0" lang="en-US" sz="3200" u="none" cap="none" strike="noStrike">
                <a:solidFill>
                  <a:schemeClr val="lt1"/>
                </a:solidFill>
                <a:latin typeface="Helvetica Neue"/>
                <a:ea typeface="Helvetica Neue"/>
                <a:cs typeface="Helvetica Neue"/>
                <a:sym typeface="Helvetica Neue"/>
              </a:rPr>
              <a:t>, 24 hour hospitalization is eliminated.</a:t>
            </a:r>
            <a:endParaRPr b="0" i="0" sz="32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Would  be considered as daycare treatment.</a:t>
            </a:r>
            <a:endParaRPr b="0" i="0" sz="32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The list of procedures mentioned here is illustrative only.</a:t>
            </a:r>
            <a:endParaRPr b="0" i="0" sz="32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Other aliment can be added based on above mentioned conditions and Insurer approval of such procedures.</a:t>
            </a:r>
            <a:endParaRPr/>
          </a:p>
        </p:txBody>
      </p:sp>
      <p:sp>
        <p:nvSpPr>
          <p:cNvPr id="176" name="Google Shape;176;p25"/>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Day care procedures – less than 24 hours hospitalization</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What is payable under in-patient hospitalization claim - illustrative</a:t>
            </a:r>
            <a:endParaRPr b="0" i="0" sz="4400" u="none" cap="none" strike="noStrike">
              <a:solidFill>
                <a:srgbClr val="073763"/>
              </a:solidFill>
              <a:latin typeface="Calibri"/>
              <a:ea typeface="Calibri"/>
              <a:cs typeface="Calibri"/>
              <a:sym typeface="Calibri"/>
            </a:endParaRPr>
          </a:p>
        </p:txBody>
      </p:sp>
      <p:sp>
        <p:nvSpPr>
          <p:cNvPr id="186" name="Google Shape;186;p27"/>
          <p:cNvSpPr/>
          <p:nvPr/>
        </p:nvSpPr>
        <p:spPr>
          <a:xfrm>
            <a:off x="466164" y="2020780"/>
            <a:ext cx="15885459" cy="8833187"/>
          </a:xfrm>
          <a:prstGeom prst="rect">
            <a:avLst/>
          </a:prstGeom>
          <a:noFill/>
          <a:ln>
            <a:noFill/>
          </a:ln>
        </p:spPr>
        <p:txBody>
          <a:bodyPr anchorCtr="0" anchor="t" bIns="45700" lIns="91425" spcFirstLastPara="1" rIns="91425" wrap="square" tIns="45700">
            <a:noAutofit/>
          </a:bodyPr>
          <a:lstStyle/>
          <a:p>
            <a:pPr indent="-457200" lvl="0" marL="1238750" marR="0" rtl="0" algn="l">
              <a:lnSpc>
                <a:spcPct val="150000"/>
              </a:lnSpc>
              <a:spcBef>
                <a:spcPts val="0"/>
              </a:spcBef>
              <a:spcAft>
                <a:spcPts val="0"/>
              </a:spcAft>
              <a:buClr>
                <a:srgbClr val="002060"/>
              </a:buClr>
              <a:buSzPts val="3400"/>
              <a:buFont typeface="Arial"/>
              <a:buChar char="•"/>
            </a:pPr>
            <a:r>
              <a:rPr b="0" i="0" lang="en-US" sz="3200" u="none" cap="none" strike="noStrike">
                <a:solidFill>
                  <a:srgbClr val="002060"/>
                </a:solidFill>
                <a:latin typeface="Tahoma"/>
                <a:ea typeface="Tahoma"/>
                <a:cs typeface="Tahoma"/>
                <a:sym typeface="Tahoma"/>
              </a:rPr>
              <a:t>Room, Boarding charges - include nursing Charges / duty doctor / RMO charges as per the definition of Room Rent.  </a:t>
            </a:r>
            <a:endParaRPr/>
          </a:p>
          <a:p>
            <a:pPr indent="-457200" lvl="0" marL="1238750" marR="0" rtl="0" algn="l">
              <a:lnSpc>
                <a:spcPct val="150000"/>
              </a:lnSpc>
              <a:spcBef>
                <a:spcPts val="0"/>
              </a:spcBef>
              <a:spcAft>
                <a:spcPts val="0"/>
              </a:spcAft>
              <a:buClr>
                <a:srgbClr val="002060"/>
              </a:buClr>
              <a:buSzPts val="3400"/>
              <a:buFont typeface="Arial"/>
              <a:buChar char="•"/>
            </a:pPr>
            <a:r>
              <a:rPr b="0" i="0" lang="en-US" sz="3200" u="none" cap="none" strike="noStrike">
                <a:solidFill>
                  <a:srgbClr val="002060"/>
                </a:solidFill>
                <a:latin typeface="Tahoma"/>
                <a:ea typeface="Tahoma"/>
                <a:cs typeface="Tahoma"/>
                <a:sym typeface="Tahoma"/>
              </a:rPr>
              <a:t>ICU charges are payable as per policy terms.</a:t>
            </a:r>
            <a:endParaRPr b="0" i="0" sz="3200" u="none" cap="none" strike="noStrike">
              <a:solidFill>
                <a:srgbClr val="002060"/>
              </a:solidFill>
              <a:latin typeface="Tahoma"/>
              <a:ea typeface="Tahoma"/>
              <a:cs typeface="Tahoma"/>
              <a:sym typeface="Tahoma"/>
            </a:endParaRPr>
          </a:p>
          <a:p>
            <a:pPr indent="-457200" lvl="0" marL="1238750" marR="0" rtl="0" algn="l">
              <a:lnSpc>
                <a:spcPct val="150000"/>
              </a:lnSpc>
              <a:spcBef>
                <a:spcPts val="1200"/>
              </a:spcBef>
              <a:spcAft>
                <a:spcPts val="0"/>
              </a:spcAft>
              <a:buClr>
                <a:srgbClr val="002060"/>
              </a:buClr>
              <a:buSzPts val="3400"/>
              <a:buFont typeface="Arial"/>
              <a:buChar char="•"/>
            </a:pPr>
            <a:r>
              <a:rPr b="0" i="0" lang="en-US" sz="3200" u="none" cap="none" strike="noStrike">
                <a:solidFill>
                  <a:srgbClr val="002060"/>
                </a:solidFill>
                <a:latin typeface="Tahoma"/>
                <a:ea typeface="Tahoma"/>
                <a:cs typeface="Tahoma"/>
                <a:sym typeface="Tahoma"/>
              </a:rPr>
              <a:t>Surgeon, Anesthetist, Consultants, Medical Practitioner, Specialist fees.</a:t>
            </a:r>
            <a:endParaRPr b="0" i="0" sz="3200" u="none" cap="none" strike="noStrike">
              <a:solidFill>
                <a:srgbClr val="000000"/>
              </a:solidFill>
              <a:latin typeface="Tahoma"/>
              <a:ea typeface="Tahoma"/>
              <a:cs typeface="Tahoma"/>
              <a:sym typeface="Tahoma"/>
            </a:endParaRPr>
          </a:p>
          <a:p>
            <a:pPr indent="-457200" lvl="0" marL="1238750" marR="0" rtl="0" algn="l">
              <a:lnSpc>
                <a:spcPct val="150000"/>
              </a:lnSpc>
              <a:spcBef>
                <a:spcPts val="1200"/>
              </a:spcBef>
              <a:spcAft>
                <a:spcPts val="0"/>
              </a:spcAft>
              <a:buClr>
                <a:srgbClr val="002060"/>
              </a:buClr>
              <a:buSzPts val="3400"/>
              <a:buFont typeface="Arial"/>
              <a:buChar char="•"/>
            </a:pPr>
            <a:r>
              <a:rPr b="0" i="0" lang="en-US" sz="3200" u="none" cap="none" strike="noStrike">
                <a:solidFill>
                  <a:srgbClr val="002060"/>
                </a:solidFill>
                <a:latin typeface="Tahoma"/>
                <a:ea typeface="Tahoma"/>
                <a:cs typeface="Tahoma"/>
                <a:sym typeface="Tahoma"/>
              </a:rPr>
              <a:t>Anesthesia, Blood, Oxygen, OT charges, Surgical Appliances, Medicines &amp; drugs, Artificial Limbs, Cost of Prosthetic Devices like pacemaker, Implants and Relevant Laboratory / Diagnostic test and Similar expenses.</a:t>
            </a:r>
            <a:endParaRPr b="0" i="0" sz="3200" u="none" cap="none" strike="noStrike">
              <a:solidFill>
                <a:srgbClr val="000000"/>
              </a:solidFill>
              <a:latin typeface="Tahoma"/>
              <a:ea typeface="Tahoma"/>
              <a:cs typeface="Tahoma"/>
              <a:sym typeface="Tahoma"/>
            </a:endParaRPr>
          </a:p>
          <a:p>
            <a:pPr indent="-457200" lvl="0" marL="1238750" marR="0" rtl="0" algn="l">
              <a:lnSpc>
                <a:spcPct val="150000"/>
              </a:lnSpc>
              <a:spcBef>
                <a:spcPts val="1200"/>
              </a:spcBef>
              <a:spcAft>
                <a:spcPts val="0"/>
              </a:spcAft>
              <a:buClr>
                <a:srgbClr val="002060"/>
              </a:buClr>
              <a:buSzPts val="3400"/>
              <a:buFont typeface="Arial"/>
              <a:buChar char="•"/>
            </a:pPr>
            <a:r>
              <a:rPr b="0" i="0" lang="en-US" sz="3200" u="none" cap="none" strike="noStrike">
                <a:solidFill>
                  <a:srgbClr val="002060"/>
                </a:solidFill>
                <a:latin typeface="Tahoma"/>
                <a:ea typeface="Tahoma"/>
                <a:cs typeface="Tahoma"/>
                <a:sym typeface="Tahoma"/>
              </a:rPr>
              <a:t>Pre Hospitalization Expenses: Expenses incurred 30 days prior to  date of admission  (Consultation / Test Charges)</a:t>
            </a:r>
            <a:endParaRPr b="0" i="0" sz="3200" u="none" cap="none" strike="noStrike">
              <a:solidFill>
                <a:srgbClr val="000000"/>
              </a:solidFill>
              <a:latin typeface="Tahoma"/>
              <a:ea typeface="Tahoma"/>
              <a:cs typeface="Tahoma"/>
              <a:sym typeface="Tahoma"/>
            </a:endParaRPr>
          </a:p>
          <a:p>
            <a:pPr indent="-457200" lvl="0" marL="1238750" marR="0" rtl="0" algn="l">
              <a:lnSpc>
                <a:spcPct val="150000"/>
              </a:lnSpc>
              <a:spcBef>
                <a:spcPts val="1200"/>
              </a:spcBef>
              <a:spcAft>
                <a:spcPts val="0"/>
              </a:spcAft>
              <a:buClr>
                <a:srgbClr val="002060"/>
              </a:buClr>
              <a:buSzPts val="3400"/>
              <a:buFont typeface="Arial"/>
              <a:buChar char="•"/>
            </a:pPr>
            <a:r>
              <a:rPr b="0" i="0" lang="en-US" sz="3200" u="none" cap="none" strike="noStrike">
                <a:solidFill>
                  <a:srgbClr val="002060"/>
                </a:solidFill>
                <a:latin typeface="Tahoma"/>
                <a:ea typeface="Tahoma"/>
                <a:cs typeface="Tahoma"/>
                <a:sym typeface="Tahoma"/>
              </a:rPr>
              <a:t>Post Hospitalization: Expenses incurred up to 60 days from the date of discharge.</a:t>
            </a:r>
            <a:endParaRPr/>
          </a:p>
        </p:txBody>
      </p:sp>
      <p:sp>
        <p:nvSpPr>
          <p:cNvPr id="187" name="Google Shape;187;p27"/>
          <p:cNvSpPr/>
          <p:nvPr/>
        </p:nvSpPr>
        <p:spPr>
          <a:xfrm>
            <a:off x="17520736" y="679301"/>
            <a:ext cx="6456220" cy="944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3200" u="sng" cap="none" strike="noStrike">
                <a:solidFill>
                  <a:schemeClr val="lt1"/>
                </a:solidFill>
                <a:latin typeface="Tahoma"/>
                <a:ea typeface="Tahoma"/>
                <a:cs typeface="Tahoma"/>
                <a:sym typeface="Tahoma"/>
              </a:rPr>
              <a:t>Notes:</a:t>
            </a:r>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571500" lvl="0" marL="5715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Any expenses directly incurred during the active line of medical treatment will be considered for admissibility.</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571500" lvl="0" marL="5715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Consumables / external aid are generally not payable under the policy.</a:t>
            </a:r>
            <a:endParaRPr b="0" i="0" sz="3200" u="none" cap="none" strike="noStrike">
              <a:solidFill>
                <a:srgbClr val="000000"/>
              </a:solidFill>
              <a:latin typeface="Arial"/>
              <a:ea typeface="Arial"/>
              <a:cs typeface="Arial"/>
              <a:sym typeface="Arial"/>
            </a:endParaRPr>
          </a:p>
          <a:p>
            <a:pPr indent="-393700" lvl="0" marL="57150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571500" lvl="0" marL="5715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In case the employee / dependent opts for higher room rent category than the eligible room category / room rent cap, then the total cost will be proportionate to the eligible room category / room rent cap, except for cost of medicines.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nvSpPr>
        <p:spPr>
          <a:xfrm>
            <a:off x="606850" y="1722750"/>
            <a:ext cx="8030498" cy="9635613"/>
          </a:xfrm>
          <a:prstGeom prst="rect">
            <a:avLst/>
          </a:prstGeom>
          <a:noFill/>
          <a:ln>
            <a:noFill/>
          </a:ln>
        </p:spPr>
        <p:txBody>
          <a:bodyPr anchorCtr="0" anchor="t" bIns="46800" lIns="90000" spcFirstLastPara="1" rIns="90000" wrap="square" tIns="46800">
            <a:noAutofit/>
          </a:bodyPr>
          <a:lstStyle/>
          <a:p>
            <a:pPr indent="-457200" lvl="0" marL="682875" marR="0" rtl="0" algn="l">
              <a:lnSpc>
                <a:spcPct val="1000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Admission/Registration 	</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Telephone charges</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Attendant's charges </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Admission Kit </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Thermometer Charges</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Sundry/Medico Legal Charges/Diabetic chart charges</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Container for Specimen/Disposable Bag charges</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Assistant fee/Follow up charges in advance </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Home Visit/Nursing charges - at residence after discharge</a:t>
            </a:r>
            <a:endParaRPr b="0" i="0" sz="1400" u="none" cap="none" strike="noStrike">
              <a:solidFill>
                <a:srgbClr val="000000"/>
              </a:solidFill>
              <a:latin typeface="Tahoma"/>
              <a:ea typeface="Tahoma"/>
              <a:cs typeface="Tahoma"/>
              <a:sym typeface="Tahoma"/>
            </a:endParaRPr>
          </a:p>
          <a:p>
            <a:pPr indent="-139700" lvl="0" marL="342900" marR="0" rtl="0" algn="l">
              <a:lnSpc>
                <a:spcPct val="100000"/>
              </a:lnSpc>
              <a:spcBef>
                <a:spcPts val="1300"/>
              </a:spcBef>
              <a:spcAft>
                <a:spcPts val="0"/>
              </a:spcAft>
              <a:buClr>
                <a:srgbClr val="000000"/>
              </a:buClr>
              <a:buSzPts val="3200"/>
              <a:buFont typeface="Noto Sans Symbols"/>
              <a:buNone/>
            </a:pPr>
            <a:r>
              <a:t/>
            </a:r>
            <a:endParaRPr b="0" i="0" sz="3200" u="none" cap="none" strike="noStrike">
              <a:solidFill>
                <a:srgbClr val="002060"/>
              </a:solidFill>
              <a:latin typeface="Tahoma"/>
              <a:ea typeface="Tahoma"/>
              <a:cs typeface="Tahoma"/>
              <a:sym typeface="Tahoma"/>
            </a:endParaRPr>
          </a:p>
        </p:txBody>
      </p:sp>
      <p:sp>
        <p:nvSpPr>
          <p:cNvPr id="193" name="Google Shape;193;p28"/>
          <p:cNvSpPr txBox="1"/>
          <p:nvPr/>
        </p:nvSpPr>
        <p:spPr>
          <a:xfrm>
            <a:off x="8488129" y="1704821"/>
            <a:ext cx="8347587" cy="9901084"/>
          </a:xfrm>
          <a:prstGeom prst="rect">
            <a:avLst/>
          </a:prstGeom>
          <a:noFill/>
          <a:ln>
            <a:noFill/>
          </a:ln>
        </p:spPr>
        <p:txBody>
          <a:bodyPr anchorCtr="0" anchor="t" bIns="45700" lIns="91425" spcFirstLastPara="1" rIns="91425" wrap="square" tIns="45700">
            <a:noAutofit/>
          </a:bodyPr>
          <a:lstStyle/>
          <a:p>
            <a:pPr indent="-457200" lvl="0" marL="711450" marR="0" rtl="0" algn="l">
              <a:lnSpc>
                <a:spcPct val="1000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External Surgical Aids:  </a:t>
            </a:r>
            <a:endParaRPr b="0" i="0" sz="3200" u="none" cap="none" strike="noStrike">
              <a:solidFill>
                <a:srgbClr val="002060"/>
              </a:solidFill>
              <a:latin typeface="Tahoma"/>
              <a:ea typeface="Tahoma"/>
              <a:cs typeface="Tahoma"/>
              <a:sym typeface="Tahoma"/>
            </a:endParaRPr>
          </a:p>
          <a:p>
            <a:pPr indent="-342898" lvl="2" marL="1706399" marR="0" rtl="0" algn="l">
              <a:lnSpc>
                <a:spcPct val="100000"/>
              </a:lnSpc>
              <a:spcBef>
                <a:spcPts val="12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Lumbo - sacral</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Collar belt </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Knee cap/Knee brace/walker</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hot water bag</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baby kit</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urine pot / folding commode etc.</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 traction kit</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Inhaler/ Nebulizer </a:t>
            </a:r>
            <a:endParaRPr b="0" i="0" sz="2800" u="none" cap="none" strike="noStrike">
              <a:solidFill>
                <a:srgbClr val="000000"/>
              </a:solidFill>
              <a:latin typeface="Tahoma"/>
              <a:ea typeface="Tahoma"/>
              <a:cs typeface="Tahoma"/>
              <a:sym typeface="Tahoma"/>
            </a:endParaRPr>
          </a:p>
          <a:p>
            <a:pPr indent="-342898" lvl="2" marL="1706399" marR="0" rtl="0" algn="l">
              <a:lnSpc>
                <a:spcPct val="100000"/>
              </a:lnSpc>
              <a:spcBef>
                <a:spcPts val="600"/>
              </a:spcBef>
              <a:spcAft>
                <a:spcPts val="0"/>
              </a:spcAft>
              <a:buClr>
                <a:srgbClr val="000000"/>
              </a:buClr>
              <a:buSzPts val="2400"/>
              <a:buFont typeface="Noto Sans Symbols"/>
              <a:buChar char="▪"/>
            </a:pPr>
            <a:r>
              <a:rPr b="0" i="0" lang="en-US" sz="2800" u="none" cap="none" strike="noStrike">
                <a:solidFill>
                  <a:srgbClr val="002060"/>
                </a:solidFill>
                <a:latin typeface="Tahoma"/>
                <a:ea typeface="Tahoma"/>
                <a:cs typeface="Tahoma"/>
                <a:sym typeface="Tahoma"/>
              </a:rPr>
              <a:t>Glucometer or any other equipments</a:t>
            </a:r>
            <a:endParaRPr b="0" i="0" sz="2800" u="none" cap="none" strike="noStrike">
              <a:solidFill>
                <a:srgbClr val="000000"/>
              </a:solidFill>
              <a:latin typeface="Tahoma"/>
              <a:ea typeface="Tahoma"/>
              <a:cs typeface="Tahoma"/>
              <a:sym typeface="Tahoma"/>
            </a:endParaRPr>
          </a:p>
          <a:p>
            <a:pPr indent="-190498" lvl="2" marL="1706399" marR="0" rtl="0" algn="l">
              <a:lnSpc>
                <a:spcPct val="100000"/>
              </a:lnSpc>
              <a:spcBef>
                <a:spcPts val="600"/>
              </a:spcBef>
              <a:spcAft>
                <a:spcPts val="0"/>
              </a:spcAft>
              <a:buClr>
                <a:srgbClr val="000000"/>
              </a:buClr>
              <a:buSzPts val="2400"/>
              <a:buFont typeface="Noto Sans Symbols"/>
              <a:buNone/>
            </a:pPr>
            <a:r>
              <a:t/>
            </a:r>
            <a:endParaRPr b="0" i="0" sz="2400" u="none" cap="none" strike="noStrike">
              <a:solidFill>
                <a:srgbClr val="002060"/>
              </a:solidFill>
              <a:latin typeface="Tahoma"/>
              <a:ea typeface="Tahoma"/>
              <a:cs typeface="Tahoma"/>
              <a:sym typeface="Tahoma"/>
            </a:endParaRPr>
          </a:p>
          <a:p>
            <a:pPr indent="-457200" lvl="0" marL="682875" marR="0" rtl="0" algn="l">
              <a:lnSpc>
                <a:spcPct val="100000"/>
              </a:lnSpc>
              <a:spcBef>
                <a:spcPts val="6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Diet charges</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Special/protein diet/health drinks unless prescribed by the doctor </a:t>
            </a:r>
            <a:endParaRPr b="0" i="0" sz="1400" u="none" cap="none" strike="noStrike">
              <a:solidFill>
                <a:srgbClr val="000000"/>
              </a:solidFill>
              <a:latin typeface="Tahoma"/>
              <a:ea typeface="Tahoma"/>
              <a:cs typeface="Tahoma"/>
              <a:sym typeface="Tahoma"/>
            </a:endParaRPr>
          </a:p>
          <a:p>
            <a:pPr indent="-457200" lvl="0" marL="682875" marR="0" rtl="0" algn="l">
              <a:lnSpc>
                <a:spcPct val="100000"/>
              </a:lnSpc>
              <a:spcBef>
                <a:spcPts val="1200"/>
              </a:spcBef>
              <a:spcAft>
                <a:spcPts val="0"/>
              </a:spcAft>
              <a:buClr>
                <a:srgbClr val="000000"/>
              </a:buClr>
              <a:buSzPts val="3200"/>
              <a:buFont typeface="Noto Sans Symbols"/>
              <a:buChar char="▪"/>
            </a:pPr>
            <a:r>
              <a:rPr b="0" i="0" lang="en-US" sz="3200" u="none" cap="none" strike="noStrike">
                <a:solidFill>
                  <a:srgbClr val="002060"/>
                </a:solidFill>
                <a:latin typeface="Tahoma"/>
                <a:ea typeface="Tahoma"/>
                <a:cs typeface="Tahoma"/>
                <a:sym typeface="Tahoma"/>
              </a:rPr>
              <a:t>Documentation/Folder/Stationery/In Patient chart charges </a:t>
            </a:r>
            <a:endParaRPr b="0" i="0" sz="3200" u="none" cap="none" strike="noStrike">
              <a:solidFill>
                <a:srgbClr val="002060"/>
              </a:solidFill>
              <a:latin typeface="Tahoma"/>
              <a:ea typeface="Tahoma"/>
              <a:cs typeface="Tahoma"/>
              <a:sym typeface="Tahoma"/>
            </a:endParaRPr>
          </a:p>
          <a:p>
            <a:pPr indent="-139700" lvl="0" marL="342900" marR="0" rtl="0" algn="l">
              <a:lnSpc>
                <a:spcPct val="100000"/>
              </a:lnSpc>
              <a:spcBef>
                <a:spcPts val="1300"/>
              </a:spcBef>
              <a:spcAft>
                <a:spcPts val="0"/>
              </a:spcAft>
              <a:buClr>
                <a:srgbClr val="000000"/>
              </a:buClr>
              <a:buSzPts val="3200"/>
              <a:buFont typeface="Noto Sans Symbols"/>
              <a:buNone/>
            </a:pPr>
            <a:r>
              <a:t/>
            </a:r>
            <a:endParaRPr b="0" i="0" sz="3200" u="none" cap="none" strike="noStrike">
              <a:solidFill>
                <a:srgbClr val="002060"/>
              </a:solidFill>
              <a:latin typeface="Tahoma"/>
              <a:ea typeface="Tahoma"/>
              <a:cs typeface="Tahoma"/>
              <a:sym typeface="Tahoma"/>
            </a:endParaRPr>
          </a:p>
        </p:txBody>
      </p:sp>
      <p:sp>
        <p:nvSpPr>
          <p:cNvPr id="194" name="Google Shape;194;p28"/>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What is not payable - illustrative</a:t>
            </a:r>
            <a:endParaRPr b="0" i="0" sz="4400" u="none" cap="none" strike="noStrike">
              <a:solidFill>
                <a:srgbClr val="073763"/>
              </a:solidFill>
              <a:latin typeface="Calibri"/>
              <a:ea typeface="Calibri"/>
              <a:cs typeface="Calibri"/>
              <a:sym typeface="Calibri"/>
            </a:endParaRPr>
          </a:p>
        </p:txBody>
      </p:sp>
      <p:sp>
        <p:nvSpPr>
          <p:cNvPr id="195" name="Google Shape;195;p28"/>
          <p:cNvSpPr/>
          <p:nvPr/>
        </p:nvSpPr>
        <p:spPr>
          <a:xfrm>
            <a:off x="17599216" y="886500"/>
            <a:ext cx="6456220" cy="50167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3200" u="sng" cap="none" strike="noStrike">
                <a:solidFill>
                  <a:schemeClr val="lt1"/>
                </a:solidFill>
                <a:latin typeface="Tahoma"/>
                <a:ea typeface="Tahoma"/>
                <a:cs typeface="Tahoma"/>
                <a:sym typeface="Tahoma"/>
              </a:rPr>
              <a:t>Notes:</a:t>
            </a:r>
            <a:endParaRPr/>
          </a:p>
          <a:p>
            <a:pPr indent="0" lvl="0" marL="0" marR="0" rtl="0" algn="l">
              <a:lnSpc>
                <a:spcPct val="100000"/>
              </a:lnSpc>
              <a:spcBef>
                <a:spcPts val="0"/>
              </a:spcBef>
              <a:spcAft>
                <a:spcPts val="0"/>
              </a:spcAft>
              <a:buNone/>
            </a:pPr>
            <a:r>
              <a:t/>
            </a:r>
            <a:endParaRPr b="0" i="0" sz="3200" u="none" cap="none" strike="noStrike">
              <a:solidFill>
                <a:schemeClr val="lt1"/>
              </a:solidFill>
              <a:latin typeface="Helvetica Neue"/>
              <a:ea typeface="Helvetica Neue"/>
              <a:cs typeface="Helvetica Neue"/>
              <a:sym typeface="Helvetica Neue"/>
            </a:endParaRPr>
          </a:p>
          <a:p>
            <a:pPr indent="-571500" lvl="0" marL="5715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This is only an illustrative list for understanding and indicative purposes.</a:t>
            </a:r>
            <a:endParaRPr/>
          </a:p>
          <a:p>
            <a:pPr indent="-571500" lvl="0" marL="571500" marR="0" rtl="0" algn="l">
              <a:lnSpc>
                <a:spcPct val="100000"/>
              </a:lnSpc>
              <a:spcBef>
                <a:spcPts val="0"/>
              </a:spcBef>
              <a:spcAft>
                <a:spcPts val="0"/>
              </a:spcAft>
              <a:buClr>
                <a:schemeClr val="lt1"/>
              </a:buClr>
              <a:buSzPts val="2800"/>
              <a:buFont typeface="Arial"/>
              <a:buChar char="•"/>
            </a:pPr>
            <a:r>
              <a:rPr b="0" i="0" lang="en-US" sz="3200" u="none" cap="none" strike="noStrike">
                <a:solidFill>
                  <a:schemeClr val="lt1"/>
                </a:solidFill>
                <a:latin typeface="Helvetica Neue"/>
                <a:ea typeface="Helvetica Neue"/>
                <a:cs typeface="Helvetica Neue"/>
                <a:sym typeface="Helvetica Neue"/>
              </a:rPr>
              <a:t>Non-medical and disallowances are processed by Third Party Administrator as per Insurer guidelines and IRDAI regulations.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nvSpPr>
        <p:spPr>
          <a:xfrm>
            <a:off x="466165" y="2009775"/>
            <a:ext cx="15867529" cy="10576672"/>
          </a:xfrm>
          <a:prstGeom prst="rect">
            <a:avLst/>
          </a:prstGeom>
          <a:noFill/>
          <a:ln>
            <a:noFill/>
          </a:ln>
        </p:spPr>
        <p:txBody>
          <a:bodyPr anchorCtr="0" anchor="t" bIns="45700" lIns="91425" spcFirstLastPara="1" rIns="91425" wrap="square" tIns="45700">
            <a:noAutofit/>
          </a:bodyPr>
          <a:lstStyle/>
          <a:p>
            <a:pPr indent="-628650" lvl="0"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Surcharges, service charges, miscellaneous charges, and other non treatment related expenses are not payable.</a:t>
            </a:r>
            <a:endParaRPr b="0" i="0" sz="3200" u="none" cap="none" strike="noStrike">
              <a:solidFill>
                <a:srgbClr val="000000"/>
              </a:solidFill>
              <a:latin typeface="Tahoma"/>
              <a:ea typeface="Tahoma"/>
              <a:cs typeface="Tahoma"/>
              <a:sym typeface="Tahoma"/>
            </a:endParaRPr>
          </a:p>
          <a:p>
            <a:pPr indent="-628650" lvl="0" marL="100012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628650" lvl="0"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The Policy excludes treatment for Psychiatric, mental disorders (including mental health treatments) and sleep-apnea, Parkinson and Alzheimer's disease.</a:t>
            </a:r>
            <a:endParaRPr b="0" i="0" sz="3200" u="none" cap="none" strike="noStrike">
              <a:solidFill>
                <a:srgbClr val="000000"/>
              </a:solidFill>
              <a:latin typeface="Tahoma"/>
              <a:ea typeface="Tahoma"/>
              <a:cs typeface="Tahoma"/>
              <a:sym typeface="Tahoma"/>
            </a:endParaRPr>
          </a:p>
          <a:p>
            <a:pPr indent="0" lvl="0" marL="37147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628650" lvl="2"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General debility or exhaustion (“run-down condition”), External Congenital Anomaly, Genetic, Hereditary and related disorders.</a:t>
            </a:r>
            <a:endParaRPr b="0" i="0" sz="3200" u="none" cap="none" strike="noStrike">
              <a:solidFill>
                <a:srgbClr val="000000"/>
              </a:solidFill>
              <a:latin typeface="Tahoma"/>
              <a:ea typeface="Tahoma"/>
              <a:cs typeface="Tahoma"/>
              <a:sym typeface="Tahoma"/>
            </a:endParaRPr>
          </a:p>
          <a:p>
            <a:pPr indent="-628650" lvl="2" marL="100012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628650" lvl="0"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The policy excludes the experimental / unproven treatments or therapies. </a:t>
            </a:r>
            <a:endParaRPr b="0" i="0" sz="3200" u="none" cap="none" strike="noStrike">
              <a:solidFill>
                <a:srgbClr val="000000"/>
              </a:solidFill>
              <a:latin typeface="Tahoma"/>
              <a:ea typeface="Tahoma"/>
              <a:cs typeface="Tahoma"/>
              <a:sym typeface="Tahoma"/>
            </a:endParaRPr>
          </a:p>
          <a:p>
            <a:pPr indent="-628650" lvl="0" marL="100012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628650" lvl="0"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The policy also excludes AYUSH coverage, Stem Cell Therapy, treatment with Injection Avastin/ Injection Remicade, Oral Chemotherapy, Cochlear Implant Procedure unless specifically called out and covered under the policy.</a:t>
            </a:r>
            <a:endParaRPr b="0" i="0" sz="3200" u="none" cap="none" strike="noStrike">
              <a:solidFill>
                <a:srgbClr val="000000"/>
              </a:solidFill>
              <a:latin typeface="Tahoma"/>
              <a:ea typeface="Tahoma"/>
              <a:cs typeface="Tahoma"/>
              <a:sym typeface="Tahoma"/>
            </a:endParaRPr>
          </a:p>
          <a:p>
            <a:pPr indent="-450850" lvl="0" marL="100012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628650" lvl="0"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Claims document shall be submitted within 30 days from the date of discharge, unless specifically modified in the policy terms. </a:t>
            </a:r>
            <a:endParaRPr b="0" i="0" sz="3200" u="none" cap="none" strike="noStrike">
              <a:solidFill>
                <a:srgbClr val="000000"/>
              </a:solidFill>
              <a:latin typeface="Tahoma"/>
              <a:ea typeface="Tahoma"/>
              <a:cs typeface="Tahoma"/>
              <a:sym typeface="Tahoma"/>
            </a:endParaRPr>
          </a:p>
          <a:p>
            <a:pPr indent="-450850" lvl="0" marL="100012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628650" lvl="0" marL="1000125" marR="0" rtl="0" algn="l">
              <a:lnSpc>
                <a:spcPct val="100000"/>
              </a:lnSpc>
              <a:spcBef>
                <a:spcPts val="0"/>
              </a:spcBef>
              <a:spcAft>
                <a:spcPts val="0"/>
              </a:spcAft>
              <a:buClr>
                <a:srgbClr val="002060"/>
              </a:buClr>
              <a:buSzPts val="2800"/>
              <a:buFont typeface="Arial"/>
              <a:buChar char="•"/>
            </a:pPr>
            <a:r>
              <a:rPr b="0" i="0" lang="en-US" sz="3200" u="none" cap="none" strike="noStrike">
                <a:solidFill>
                  <a:srgbClr val="002060"/>
                </a:solidFill>
                <a:latin typeface="Tahoma"/>
                <a:ea typeface="Tahoma"/>
                <a:cs typeface="Tahoma"/>
                <a:sym typeface="Tahoma"/>
              </a:rPr>
              <a:t>In case of post-hospitalization treatment days, all claim documents should be submitted to the TPA within seven (7) days after completion of such treatment, unless specifically modified in the policy terms.</a:t>
            </a:r>
            <a:endParaRPr b="0" i="0" sz="3200" u="none" cap="none" strike="noStrike">
              <a:solidFill>
                <a:srgbClr val="000000"/>
              </a:solidFill>
              <a:latin typeface="Tahoma"/>
              <a:ea typeface="Tahoma"/>
              <a:cs typeface="Tahoma"/>
              <a:sym typeface="Tahoma"/>
            </a:endParaRPr>
          </a:p>
          <a:p>
            <a:pPr indent="-450850" lvl="0" marL="1000125"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a:p>
            <a:pPr indent="-393700" lvl="0" marL="571500" marR="0" rtl="0" algn="l">
              <a:lnSpc>
                <a:spcPct val="100000"/>
              </a:lnSpc>
              <a:spcBef>
                <a:spcPts val="0"/>
              </a:spcBef>
              <a:spcAft>
                <a:spcPts val="0"/>
              </a:spcAft>
              <a:buClr>
                <a:srgbClr val="000000"/>
              </a:buClr>
              <a:buSzPts val="2800"/>
              <a:buFont typeface="Arial"/>
              <a:buNone/>
            </a:pPr>
            <a:r>
              <a:t/>
            </a:r>
            <a:endParaRPr b="0" i="0" sz="3200" u="none" cap="none" strike="noStrike">
              <a:solidFill>
                <a:srgbClr val="002060"/>
              </a:solidFill>
              <a:latin typeface="Tahoma"/>
              <a:ea typeface="Tahoma"/>
              <a:cs typeface="Tahoma"/>
              <a:sym typeface="Tahoma"/>
            </a:endParaRPr>
          </a:p>
        </p:txBody>
      </p:sp>
      <p:sp>
        <p:nvSpPr>
          <p:cNvPr id="201" name="Google Shape;201;p29"/>
          <p:cNvSpPr/>
          <p:nvPr/>
        </p:nvSpPr>
        <p:spPr>
          <a:xfrm>
            <a:off x="17559420" y="2009775"/>
            <a:ext cx="6286698" cy="85869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3200" u="sng" cap="none" strike="noStrike">
                <a:solidFill>
                  <a:schemeClr val="lt1"/>
                </a:solidFill>
                <a:latin typeface="Calibri"/>
                <a:ea typeface="Calibri"/>
                <a:cs typeface="Calibri"/>
                <a:sym typeface="Calibri"/>
              </a:rPr>
              <a:t>Notes:</a:t>
            </a:r>
            <a:endParaRPr/>
          </a:p>
          <a:p>
            <a:pPr indent="0" lvl="0" marL="0" marR="0" rtl="0" algn="l">
              <a:lnSpc>
                <a:spcPct val="100000"/>
              </a:lnSpc>
              <a:spcBef>
                <a:spcPts val="0"/>
              </a:spcBef>
              <a:spcAft>
                <a:spcPts val="0"/>
              </a:spcAft>
              <a:buClr>
                <a:srgbClr val="000000"/>
              </a:buClr>
              <a:buSzPts val="2800"/>
              <a:buFont typeface="Arial"/>
              <a:buNone/>
            </a:pPr>
            <a:r>
              <a:t/>
            </a:r>
            <a:endParaRPr b="0" i="0" sz="3200" u="sng"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Any treatment which is not scientifically proven or approved by medical association / council are excluded under the policy coverage and will not be payable</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Treatment which cannot be established are also not payable </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 AYUSH coverage, Chemotherapy, Cochlear Implant Procedures are covered up to sub-limits / restricted SI / max admissible amount as specified under the policy terms.</a:t>
            </a:r>
            <a:endParaRPr b="0" i="0" sz="2800" u="none" cap="none" strike="noStrike">
              <a:solidFill>
                <a:schemeClr val="lt1"/>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3200" u="none" cap="none" strike="noStrike">
              <a:solidFill>
                <a:schemeClr val="lt1"/>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3200" u="none" cap="none" strike="noStrike">
              <a:solidFill>
                <a:schemeClr val="lt1"/>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3200" u="none" cap="none" strike="noStrike">
              <a:solidFill>
                <a:schemeClr val="lt1"/>
              </a:solidFill>
              <a:latin typeface="Calibri"/>
              <a:ea typeface="Calibri"/>
              <a:cs typeface="Calibri"/>
              <a:sym typeface="Calibri"/>
            </a:endParaRPr>
          </a:p>
        </p:txBody>
      </p:sp>
      <p:sp>
        <p:nvSpPr>
          <p:cNvPr id="202" name="Google Shape;202;p29"/>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General Exclusions</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nvSpPr>
        <p:spPr>
          <a:xfrm>
            <a:off x="466175" y="1601801"/>
            <a:ext cx="15939300" cy="11322000"/>
          </a:xfrm>
          <a:prstGeom prst="rect">
            <a:avLst/>
          </a:prstGeom>
          <a:noFill/>
          <a:ln>
            <a:noFill/>
          </a:ln>
        </p:spPr>
        <p:txBody>
          <a:bodyPr anchorCtr="0" anchor="t" bIns="45000" lIns="90000" spcFirstLastPara="1" rIns="90000" wrap="square" tIns="45000">
            <a:noAutofit/>
          </a:bodyPr>
          <a:lstStyle/>
          <a:p>
            <a:pPr indent="-254000" lvl="0" marL="365125" marR="0" rtl="0" algn="just">
              <a:lnSpc>
                <a:spcPct val="100000"/>
              </a:lnSpc>
              <a:spcBef>
                <a:spcPts val="0"/>
              </a:spcBef>
              <a:spcAft>
                <a:spcPts val="0"/>
              </a:spcAft>
              <a:buClr>
                <a:srgbClr val="002060"/>
              </a:buClr>
              <a:buSzPts val="3600"/>
              <a:buFont typeface="Times New Roman"/>
              <a:buNone/>
            </a:pPr>
            <a:r>
              <a:rPr b="1" i="0" lang="en-US" sz="3200" u="none" cap="none" strike="noStrike">
                <a:solidFill>
                  <a:srgbClr val="002060"/>
                </a:solidFill>
                <a:latin typeface="Calibri"/>
                <a:ea typeface="Calibri"/>
                <a:cs typeface="Calibri"/>
                <a:sym typeface="Calibri"/>
              </a:rPr>
              <a:t>General Documents:</a:t>
            </a:r>
            <a:endParaRPr b="0" i="0" sz="3200" u="none" cap="none" strike="noStrike">
              <a:solidFill>
                <a:srgbClr val="00000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2060"/>
              </a:buClr>
              <a:buSzPts val="3600"/>
              <a:buFont typeface="Times New Roman"/>
              <a:buNone/>
            </a:pPr>
            <a:r>
              <a:rPr b="0" i="0" lang="en-US" sz="3200" u="none" cap="none" strike="noStrike">
                <a:solidFill>
                  <a:srgbClr val="002060"/>
                </a:solidFill>
                <a:latin typeface="Calibri"/>
                <a:ea typeface="Calibri"/>
                <a:cs typeface="Calibri"/>
                <a:sym typeface="Calibri"/>
              </a:rPr>
              <a:t>Duly filled and signed Claim Form with Photocopy of ID card</a:t>
            </a:r>
            <a:endParaRPr b="0" i="0" sz="3200" u="none" cap="none" strike="noStrike">
              <a:solidFill>
                <a:srgbClr val="00000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0000"/>
              </a:buClr>
              <a:buSzPts val="3600"/>
              <a:buFont typeface="Times New Roman"/>
              <a:buNone/>
            </a:pPr>
            <a:r>
              <a:t/>
            </a:r>
            <a:endParaRPr b="1" i="0" sz="3200" u="none" cap="none" strike="noStrike">
              <a:solidFill>
                <a:srgbClr val="00206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2060"/>
              </a:buClr>
              <a:buSzPts val="3600"/>
              <a:buFont typeface="Times New Roman"/>
              <a:buNone/>
            </a:pPr>
            <a:r>
              <a:rPr b="1" i="0" lang="en-US" sz="3200" u="none" cap="none" strike="noStrike">
                <a:solidFill>
                  <a:srgbClr val="002060"/>
                </a:solidFill>
                <a:latin typeface="Calibri"/>
                <a:ea typeface="Calibri"/>
                <a:cs typeface="Calibri"/>
                <a:sym typeface="Calibri"/>
              </a:rPr>
              <a:t>In-patient Treatment / Day Care Procedures: </a:t>
            </a:r>
            <a:endParaRPr b="1" i="0" sz="3200" u="none" cap="none" strike="noStrike">
              <a:solidFill>
                <a:srgbClr val="00206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Original detailed discharge summary / day care summary from the hospital</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Original consolidated hospital bill with break up of each Item, duly signed by the insured</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Original payment receipt of the hospital bill</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First consultation letter and subsequent prescriptions</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Original bills, original payment receipts and reports for investigation</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Original medicine bills and receipts with corresponding prescriptions</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Original invoice/bills for implants (viz. Stent /PHS Mesh / IOL etc.) with original payment receipts</a:t>
            </a:r>
            <a:endParaRPr b="0" i="0" sz="3200" u="none" cap="none" strike="noStrike">
              <a:solidFill>
                <a:srgbClr val="002060"/>
              </a:solidFill>
              <a:latin typeface="Calibri"/>
              <a:ea typeface="Calibri"/>
              <a:cs typeface="Calibri"/>
              <a:sym typeface="Calibri"/>
            </a:endParaRPr>
          </a:p>
          <a:p>
            <a:pPr indent="-521716" lvl="5" marL="1343025" marR="0" rtl="0" algn="just">
              <a:lnSpc>
                <a:spcPct val="100000"/>
              </a:lnSpc>
              <a:spcBef>
                <a:spcPts val="400"/>
              </a:spcBef>
              <a:spcAft>
                <a:spcPts val="0"/>
              </a:spcAft>
              <a:buClr>
                <a:srgbClr val="002060"/>
              </a:buClr>
              <a:buSzPts val="3200"/>
              <a:buFont typeface="Calibri"/>
              <a:buChar char="▪"/>
            </a:pPr>
            <a:r>
              <a:rPr lang="en-US" sz="3200">
                <a:solidFill>
                  <a:srgbClr val="002060"/>
                </a:solidFill>
                <a:latin typeface="Calibri"/>
                <a:ea typeface="Calibri"/>
                <a:cs typeface="Calibri"/>
                <a:sym typeface="Calibri"/>
              </a:rPr>
              <a:t>Name printed canceled cheque/ latest bank statement</a:t>
            </a:r>
            <a:endParaRPr sz="3200">
              <a:solidFill>
                <a:srgbClr val="002060"/>
              </a:solidFill>
              <a:latin typeface="Calibri"/>
              <a:ea typeface="Calibri"/>
              <a:cs typeface="Calibri"/>
              <a:sym typeface="Calibri"/>
            </a:endParaRPr>
          </a:p>
          <a:p>
            <a:pPr indent="0" lvl="1" marL="0" marR="0" rtl="0" algn="just">
              <a:lnSpc>
                <a:spcPct val="100000"/>
              </a:lnSpc>
              <a:spcBef>
                <a:spcPts val="400"/>
              </a:spcBef>
              <a:spcAft>
                <a:spcPts val="0"/>
              </a:spcAft>
              <a:buClr>
                <a:srgbClr val="000000"/>
              </a:buClr>
              <a:buSzPts val="3400"/>
              <a:buFont typeface="Times New Roman"/>
              <a:buNone/>
            </a:pPr>
            <a:r>
              <a:t/>
            </a:r>
            <a:endParaRPr b="0" i="0" sz="3200" u="none" cap="none" strike="noStrike">
              <a:solidFill>
                <a:srgbClr val="00206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2060"/>
              </a:buClr>
              <a:buSzPts val="3600"/>
              <a:buFont typeface="Times New Roman"/>
              <a:buNone/>
            </a:pPr>
            <a:r>
              <a:rPr b="1" i="0" lang="en-US" sz="3200" u="none" cap="none" strike="noStrike">
                <a:solidFill>
                  <a:srgbClr val="002060"/>
                </a:solidFill>
                <a:latin typeface="Calibri"/>
                <a:ea typeface="Calibri"/>
                <a:cs typeface="Calibri"/>
                <a:sym typeface="Calibri"/>
              </a:rPr>
              <a:t>Road Traffic Accident (In addition to the In-patient Treatment documents):</a:t>
            </a:r>
            <a:endParaRPr b="0" i="0" sz="3200" u="none" cap="none" strike="noStrike">
              <a:solidFill>
                <a:srgbClr val="00206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Copy of the first information report from police department / copy of the medico-legal certificate</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Treating doctor’s certificate giving details of injuries (How, when and where injury sustained) including whether</a:t>
            </a:r>
            <a:endParaRPr b="0" i="0" sz="3200" u="none" cap="none" strike="noStrike">
              <a:solidFill>
                <a:srgbClr val="000000"/>
              </a:solidFill>
              <a:latin typeface="Calibri"/>
              <a:ea typeface="Calibri"/>
              <a:cs typeface="Calibri"/>
              <a:sym typeface="Calibri"/>
            </a:endParaRPr>
          </a:p>
          <a:p>
            <a:pPr indent="-457200" lvl="5" marL="1343025" marR="0" rtl="0" algn="just">
              <a:lnSpc>
                <a:spcPct val="100000"/>
              </a:lnSpc>
              <a:spcBef>
                <a:spcPts val="400"/>
              </a:spcBef>
              <a:spcAft>
                <a:spcPts val="0"/>
              </a:spcAft>
              <a:buClr>
                <a:srgbClr val="002060"/>
              </a:buClr>
              <a:buSzPts val="2184"/>
              <a:buFont typeface="Noto Sans Symbols"/>
              <a:buChar char="▪"/>
            </a:pPr>
            <a:r>
              <a:rPr b="0" i="0" lang="en-US" sz="3200" u="none" cap="none" strike="noStrike">
                <a:solidFill>
                  <a:srgbClr val="002060"/>
                </a:solidFill>
                <a:latin typeface="Calibri"/>
                <a:ea typeface="Calibri"/>
                <a:cs typeface="Calibri"/>
                <a:sym typeface="Calibri"/>
              </a:rPr>
              <a:t>Claimant was under the influence of any intoxicating material.</a:t>
            </a:r>
            <a:endParaRPr b="0" i="0" sz="3200" u="none" cap="none" strike="noStrike">
              <a:solidFill>
                <a:srgbClr val="000000"/>
              </a:solidFill>
              <a:latin typeface="Calibri"/>
              <a:ea typeface="Calibri"/>
              <a:cs typeface="Calibri"/>
              <a:sym typeface="Calibri"/>
            </a:endParaRPr>
          </a:p>
        </p:txBody>
      </p:sp>
      <p:sp>
        <p:nvSpPr>
          <p:cNvPr id="208" name="Google Shape;208;p30"/>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Document Checklist</a:t>
            </a:r>
            <a:endParaRPr b="0" i="0" sz="4400" u="none" cap="none" strike="noStrike">
              <a:solidFill>
                <a:srgbClr val="073763"/>
              </a:solidFill>
              <a:latin typeface="Calibri"/>
              <a:ea typeface="Calibri"/>
              <a:cs typeface="Calibri"/>
              <a:sym typeface="Calibri"/>
            </a:endParaRPr>
          </a:p>
        </p:txBody>
      </p:sp>
      <p:sp>
        <p:nvSpPr>
          <p:cNvPr id="209" name="Google Shape;209;p30"/>
          <p:cNvSpPr/>
          <p:nvPr/>
        </p:nvSpPr>
        <p:spPr>
          <a:xfrm>
            <a:off x="17559420" y="2009775"/>
            <a:ext cx="6286698" cy="532449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3200" u="sng" cap="none" strike="noStrike">
                <a:solidFill>
                  <a:schemeClr val="lt1"/>
                </a:solidFill>
                <a:latin typeface="Calibri"/>
                <a:ea typeface="Calibri"/>
                <a:cs typeface="Calibri"/>
                <a:sym typeface="Calibri"/>
              </a:rPr>
              <a:t>Notes:</a:t>
            </a:r>
            <a:endParaRPr/>
          </a:p>
          <a:p>
            <a:pPr indent="0" lvl="0" marL="0" marR="0" rtl="0" algn="l">
              <a:lnSpc>
                <a:spcPct val="100000"/>
              </a:lnSpc>
              <a:spcBef>
                <a:spcPts val="0"/>
              </a:spcBef>
              <a:spcAft>
                <a:spcPts val="0"/>
              </a:spcAft>
              <a:buClr>
                <a:srgbClr val="000000"/>
              </a:buClr>
              <a:buSzPts val="2800"/>
              <a:buFont typeface="Arial"/>
              <a:buNone/>
            </a:pPr>
            <a:r>
              <a:t/>
            </a:r>
            <a:endParaRPr b="0" i="0" sz="3000" u="sng" cap="none" strike="noStrike">
              <a:solidFill>
                <a:schemeClr val="lt1"/>
              </a:solidFill>
              <a:latin typeface="Calibri"/>
              <a:ea typeface="Calibri"/>
              <a:cs typeface="Calibri"/>
              <a:sym typeface="Calibri"/>
            </a:endParaRPr>
          </a:p>
          <a:p>
            <a:pPr indent="-584200" lvl="0" marL="5715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Calibri"/>
                <a:ea typeface="Calibri"/>
                <a:cs typeface="Calibri"/>
                <a:sym typeface="Calibri"/>
              </a:rPr>
              <a:t>These are standard document checklist as per TPA and Insurer guidelines.</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00">
              <a:solidFill>
                <a:schemeClr val="lt1"/>
              </a:solidFill>
              <a:latin typeface="Calibri"/>
              <a:ea typeface="Calibri"/>
              <a:cs typeface="Calibri"/>
              <a:sym typeface="Calibri"/>
            </a:endParaRPr>
          </a:p>
          <a:p>
            <a:pPr indent="-584200" lvl="0" marL="5715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Calibri"/>
                <a:ea typeface="Calibri"/>
                <a:cs typeface="Calibri"/>
                <a:sym typeface="Calibri"/>
              </a:rPr>
              <a:t>However, TPA may request additional documents for verification and process of claim on case to case basis as per Insurer guidelines.</a:t>
            </a:r>
            <a:endParaRPr b="0" i="0" sz="3000" u="none" cap="none" strike="noStrike">
              <a:solidFill>
                <a:schemeClr val="lt1"/>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nvSpPr>
        <p:spPr>
          <a:xfrm>
            <a:off x="466165" y="1416424"/>
            <a:ext cx="16468725" cy="9039226"/>
          </a:xfrm>
          <a:prstGeom prst="rect">
            <a:avLst/>
          </a:prstGeom>
          <a:noFill/>
          <a:ln>
            <a:noFill/>
          </a:ln>
        </p:spPr>
        <p:txBody>
          <a:bodyPr anchorCtr="0" anchor="t" bIns="45000" lIns="90000" spcFirstLastPara="1" rIns="90000" wrap="square" tIns="45000">
            <a:noAutofit/>
          </a:bodyPr>
          <a:lstStyle/>
          <a:p>
            <a:pPr indent="-254000" lvl="0" marL="365125" marR="0" rtl="0" algn="just">
              <a:lnSpc>
                <a:spcPct val="100000"/>
              </a:lnSpc>
              <a:spcBef>
                <a:spcPts val="0"/>
              </a:spcBef>
              <a:spcAft>
                <a:spcPts val="0"/>
              </a:spcAft>
              <a:buClr>
                <a:srgbClr val="000000"/>
              </a:buClr>
              <a:buSzPts val="3600"/>
              <a:buFont typeface="Times New Roman"/>
              <a:buNone/>
            </a:pPr>
            <a:r>
              <a:t/>
            </a:r>
            <a:endParaRPr b="0" i="0" sz="3200" u="none" cap="none" strike="noStrike">
              <a:solidFill>
                <a:srgbClr val="00206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2060"/>
              </a:buClr>
              <a:buSzPts val="3600"/>
              <a:buFont typeface="Times New Roman"/>
              <a:buNone/>
            </a:pPr>
            <a:r>
              <a:rPr b="1" i="0" lang="en-US" sz="3200" u="none" cap="none" strike="noStrike">
                <a:solidFill>
                  <a:srgbClr val="002060"/>
                </a:solidFill>
                <a:latin typeface="Calibri"/>
                <a:ea typeface="Calibri"/>
                <a:cs typeface="Calibri"/>
                <a:sym typeface="Calibri"/>
              </a:rPr>
              <a:t>For Death Cases (In addition to the In-patient Treatment documents):</a:t>
            </a:r>
            <a:endParaRPr b="1" i="0" sz="3200" u="none" cap="none" strike="noStrike">
              <a:solidFill>
                <a:srgbClr val="002060"/>
              </a:solidFill>
              <a:latin typeface="Calibri"/>
              <a:ea typeface="Calibri"/>
              <a:cs typeface="Calibri"/>
              <a:sym typeface="Calibri"/>
            </a:endParaRPr>
          </a:p>
          <a:p>
            <a:pPr indent="-457200" lvl="2" marL="568325" marR="0" rtl="0" algn="just">
              <a:lnSpc>
                <a:spcPct val="100000"/>
              </a:lnSpc>
              <a:spcBef>
                <a:spcPts val="400"/>
              </a:spcBef>
              <a:spcAft>
                <a:spcPts val="0"/>
              </a:spcAft>
              <a:buClr>
                <a:srgbClr val="002060"/>
              </a:buClr>
              <a:buSzPts val="1904"/>
              <a:buFont typeface="Arial"/>
              <a:buChar char="•"/>
            </a:pPr>
            <a:r>
              <a:rPr b="0" i="0" lang="en-US" sz="3200" u="none" cap="none" strike="noStrike">
                <a:solidFill>
                  <a:srgbClr val="002060"/>
                </a:solidFill>
                <a:latin typeface="Calibri"/>
                <a:ea typeface="Calibri"/>
                <a:cs typeface="Calibri"/>
                <a:sym typeface="Calibri"/>
              </a:rPr>
              <a:t>Original death summary from the hospital and Copy of the death certificate from treating doctor </a:t>
            </a:r>
            <a:endParaRPr b="0" i="0" sz="3200" u="none" cap="none" strike="noStrike">
              <a:solidFill>
                <a:srgbClr val="00000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0000"/>
              </a:buClr>
              <a:buSzPts val="3600"/>
              <a:buFont typeface="Times New Roman"/>
              <a:buNone/>
            </a:pPr>
            <a:r>
              <a:t/>
            </a:r>
            <a:endParaRPr b="0" i="0" sz="3200" u="none" cap="none" strike="noStrike">
              <a:solidFill>
                <a:srgbClr val="00206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2060"/>
              </a:buClr>
              <a:buSzPts val="3600"/>
              <a:buFont typeface="Times New Roman"/>
              <a:buNone/>
            </a:pPr>
            <a:r>
              <a:rPr b="1" i="0" lang="en-US" sz="3200" u="none" cap="none" strike="noStrike">
                <a:solidFill>
                  <a:srgbClr val="002060"/>
                </a:solidFill>
                <a:latin typeface="Calibri"/>
                <a:ea typeface="Calibri"/>
                <a:cs typeface="Calibri"/>
                <a:sym typeface="Calibri"/>
              </a:rPr>
              <a:t>Pre and Post-hospitalization expenses (with copy of discharge summary):</a:t>
            </a:r>
            <a:endParaRPr b="1" i="0" sz="3200" u="none" cap="none" strike="noStrike">
              <a:solidFill>
                <a:srgbClr val="002060"/>
              </a:solidFill>
              <a:latin typeface="Calibri"/>
              <a:ea typeface="Calibri"/>
              <a:cs typeface="Calibri"/>
              <a:sym typeface="Calibri"/>
            </a:endParaRPr>
          </a:p>
          <a:p>
            <a:pPr indent="-457200" lvl="1" marL="457200" marR="0" rtl="0" algn="l">
              <a:lnSpc>
                <a:spcPct val="100000"/>
              </a:lnSpc>
              <a:spcBef>
                <a:spcPts val="400"/>
              </a:spcBef>
              <a:spcAft>
                <a:spcPts val="0"/>
              </a:spcAft>
              <a:buClr>
                <a:srgbClr val="002060"/>
              </a:buClr>
              <a:buSzPts val="2600"/>
              <a:buFont typeface="Arial"/>
              <a:buChar char="•"/>
            </a:pPr>
            <a:r>
              <a:rPr b="0" i="0" lang="en-US" sz="3200" u="none" cap="none" strike="noStrike">
                <a:solidFill>
                  <a:srgbClr val="002060"/>
                </a:solidFill>
                <a:latin typeface="Calibri"/>
                <a:ea typeface="Calibri"/>
                <a:cs typeface="Calibri"/>
                <a:sym typeface="Calibri"/>
              </a:rPr>
              <a:t>Original medicine bills, original payment receipt with prescriptions</a:t>
            </a:r>
            <a:endParaRPr b="0" i="0" sz="3200" u="none" cap="none" strike="noStrike">
              <a:solidFill>
                <a:srgbClr val="000000"/>
              </a:solidFill>
              <a:latin typeface="Calibri"/>
              <a:ea typeface="Calibri"/>
              <a:cs typeface="Calibri"/>
              <a:sym typeface="Calibri"/>
            </a:endParaRPr>
          </a:p>
          <a:p>
            <a:pPr indent="-457200" lvl="1" marL="457200" marR="0" rtl="0" algn="l">
              <a:lnSpc>
                <a:spcPct val="100000"/>
              </a:lnSpc>
              <a:spcBef>
                <a:spcPts val="1000"/>
              </a:spcBef>
              <a:spcAft>
                <a:spcPts val="0"/>
              </a:spcAft>
              <a:buClr>
                <a:srgbClr val="002060"/>
              </a:buClr>
              <a:buSzPts val="2600"/>
              <a:buFont typeface="Arial"/>
              <a:buChar char="•"/>
            </a:pPr>
            <a:r>
              <a:rPr b="0" i="0" lang="en-US" sz="3200" u="none" cap="none" strike="noStrike">
                <a:solidFill>
                  <a:srgbClr val="002060"/>
                </a:solidFill>
                <a:latin typeface="Calibri"/>
                <a:ea typeface="Calibri"/>
                <a:cs typeface="Calibri"/>
                <a:sym typeface="Calibri"/>
              </a:rPr>
              <a:t>Original investigations bills, original payment receipt with prescriptions and report</a:t>
            </a:r>
            <a:endParaRPr b="0" i="0" sz="3200" u="none" cap="none" strike="noStrike">
              <a:solidFill>
                <a:srgbClr val="000000"/>
              </a:solidFill>
              <a:latin typeface="Calibri"/>
              <a:ea typeface="Calibri"/>
              <a:cs typeface="Calibri"/>
              <a:sym typeface="Calibri"/>
            </a:endParaRPr>
          </a:p>
          <a:p>
            <a:pPr indent="-457200" lvl="1" marL="457200" marR="0" rtl="0" algn="l">
              <a:lnSpc>
                <a:spcPct val="100000"/>
              </a:lnSpc>
              <a:spcBef>
                <a:spcPts val="1000"/>
              </a:spcBef>
              <a:spcAft>
                <a:spcPts val="0"/>
              </a:spcAft>
              <a:buClr>
                <a:srgbClr val="002060"/>
              </a:buClr>
              <a:buSzPts val="2600"/>
              <a:buFont typeface="Arial"/>
              <a:buChar char="•"/>
            </a:pPr>
            <a:r>
              <a:rPr b="0" i="0" lang="en-US" sz="3200" u="none" cap="none" strike="noStrike">
                <a:solidFill>
                  <a:srgbClr val="002060"/>
                </a:solidFill>
                <a:latin typeface="Calibri"/>
                <a:ea typeface="Calibri"/>
                <a:cs typeface="Calibri"/>
                <a:sym typeface="Calibri"/>
              </a:rPr>
              <a:t>Original consultation bills, original payment receipt with prescription</a:t>
            </a:r>
            <a:endParaRPr b="0" i="0" sz="3200" u="none" cap="none" strike="noStrike">
              <a:solidFill>
                <a:srgbClr val="000000"/>
              </a:solidFill>
              <a:latin typeface="Calibri"/>
              <a:ea typeface="Calibri"/>
              <a:cs typeface="Calibri"/>
              <a:sym typeface="Calibri"/>
            </a:endParaRPr>
          </a:p>
          <a:p>
            <a:pPr indent="-254000" lvl="0" marL="365125" marR="0" rtl="0" algn="just">
              <a:lnSpc>
                <a:spcPct val="100000"/>
              </a:lnSpc>
              <a:spcBef>
                <a:spcPts val="1000"/>
              </a:spcBef>
              <a:spcAft>
                <a:spcPts val="0"/>
              </a:spcAft>
              <a:buClr>
                <a:srgbClr val="000000"/>
              </a:buClr>
              <a:buSzPts val="3600"/>
              <a:buFont typeface="Times New Roman"/>
              <a:buNone/>
            </a:pPr>
            <a:r>
              <a:t/>
            </a:r>
            <a:endParaRPr b="0" i="0" sz="3200" u="none" cap="none" strike="noStrike">
              <a:solidFill>
                <a:srgbClr val="00206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2060"/>
              </a:buClr>
              <a:buSzPts val="3600"/>
              <a:buFont typeface="Times New Roman"/>
              <a:buNone/>
            </a:pPr>
            <a:r>
              <a:rPr b="1" i="0" lang="en-US" sz="3200" u="none" cap="none" strike="noStrike">
                <a:solidFill>
                  <a:srgbClr val="002060"/>
                </a:solidFill>
                <a:latin typeface="Calibri"/>
                <a:ea typeface="Calibri"/>
                <a:cs typeface="Calibri"/>
                <a:sym typeface="Calibri"/>
              </a:rPr>
              <a:t>Ambulance Benefit: </a:t>
            </a:r>
            <a:r>
              <a:rPr b="0" i="0" lang="en-US" sz="3200" u="none" cap="none" strike="noStrike">
                <a:solidFill>
                  <a:srgbClr val="002060"/>
                </a:solidFill>
                <a:latin typeface="Calibri"/>
                <a:ea typeface="Calibri"/>
                <a:cs typeface="Calibri"/>
                <a:sym typeface="Calibri"/>
              </a:rPr>
              <a:t> </a:t>
            </a:r>
            <a:endParaRPr b="0" i="0" sz="3200" u="none" cap="none" strike="noStrike">
              <a:solidFill>
                <a:srgbClr val="002060"/>
              </a:solidFill>
              <a:latin typeface="Calibri"/>
              <a:ea typeface="Calibri"/>
              <a:cs typeface="Calibri"/>
              <a:sym typeface="Calibri"/>
            </a:endParaRPr>
          </a:p>
          <a:p>
            <a:pPr indent="-457200" lvl="0" marL="568325" marR="0" rtl="0" algn="just">
              <a:lnSpc>
                <a:spcPct val="100000"/>
              </a:lnSpc>
              <a:spcBef>
                <a:spcPts val="400"/>
              </a:spcBef>
              <a:spcAft>
                <a:spcPts val="0"/>
              </a:spcAft>
              <a:buClr>
                <a:srgbClr val="002060"/>
              </a:buClr>
              <a:buSzPts val="3600"/>
              <a:buFont typeface="Arial"/>
              <a:buChar char="•"/>
            </a:pPr>
            <a:r>
              <a:rPr b="0" i="0" lang="en-US" sz="3200" u="none" cap="none" strike="noStrike">
                <a:solidFill>
                  <a:srgbClr val="002060"/>
                </a:solidFill>
                <a:latin typeface="Calibri"/>
                <a:ea typeface="Calibri"/>
                <a:cs typeface="Calibri"/>
                <a:sym typeface="Calibri"/>
              </a:rPr>
              <a:t>Original bill with original payment receipt</a:t>
            </a:r>
            <a:endParaRPr b="0" i="0" sz="3200" u="none" cap="none" strike="noStrike">
              <a:solidFill>
                <a:srgbClr val="002060"/>
              </a:solidFill>
              <a:latin typeface="Calibri"/>
              <a:ea typeface="Calibri"/>
              <a:cs typeface="Calibri"/>
              <a:sym typeface="Calibri"/>
            </a:endParaRPr>
          </a:p>
          <a:p>
            <a:pPr indent="-457200" lvl="0" marL="568325" marR="0" rtl="0" algn="just">
              <a:lnSpc>
                <a:spcPct val="100000"/>
              </a:lnSpc>
              <a:spcBef>
                <a:spcPts val="400"/>
              </a:spcBef>
              <a:spcAft>
                <a:spcPts val="0"/>
              </a:spcAft>
              <a:buClr>
                <a:srgbClr val="002060"/>
              </a:buClr>
              <a:buSzPts val="2800"/>
              <a:buFont typeface="Arial"/>
              <a:buChar char="•"/>
            </a:pPr>
            <a:r>
              <a:rPr b="0" i="0" lang="en-US" sz="3200" u="none" cap="none" strike="noStrike">
                <a:solidFill>
                  <a:srgbClr val="002060"/>
                </a:solidFill>
                <a:latin typeface="Calibri"/>
                <a:ea typeface="Calibri"/>
                <a:cs typeface="Calibri"/>
                <a:sym typeface="Calibri"/>
              </a:rPr>
              <a:t>Treating doctor’s consultation prescription indicating emergency hospitalization</a:t>
            </a:r>
            <a:endParaRPr b="0" i="0" sz="3200" u="none" cap="none" strike="noStrike">
              <a:solidFill>
                <a:srgbClr val="00000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0000"/>
              </a:buClr>
              <a:buSzPts val="3600"/>
              <a:buFont typeface="Times New Roman"/>
              <a:buNone/>
            </a:pPr>
            <a:r>
              <a:t/>
            </a:r>
            <a:endParaRPr b="0" i="0" sz="3200" u="none" cap="none" strike="noStrike">
              <a:solidFill>
                <a:srgbClr val="002060"/>
              </a:solidFill>
              <a:latin typeface="Calibri"/>
              <a:ea typeface="Calibri"/>
              <a:cs typeface="Calibri"/>
              <a:sym typeface="Calibri"/>
            </a:endParaRPr>
          </a:p>
          <a:p>
            <a:pPr indent="-254000" lvl="0" marL="365125" marR="0" rtl="0" algn="just">
              <a:lnSpc>
                <a:spcPct val="100000"/>
              </a:lnSpc>
              <a:spcBef>
                <a:spcPts val="400"/>
              </a:spcBef>
              <a:spcAft>
                <a:spcPts val="0"/>
              </a:spcAft>
              <a:buClr>
                <a:srgbClr val="000000"/>
              </a:buClr>
              <a:buSzPts val="3600"/>
              <a:buFont typeface="Times New Roman"/>
              <a:buNone/>
            </a:pPr>
            <a:r>
              <a:t/>
            </a:r>
            <a:endParaRPr b="0" i="0" sz="3200" u="none" cap="none" strike="noStrike">
              <a:solidFill>
                <a:srgbClr val="002060"/>
              </a:solidFill>
              <a:latin typeface="Calibri"/>
              <a:ea typeface="Calibri"/>
              <a:cs typeface="Calibri"/>
              <a:sym typeface="Calibri"/>
            </a:endParaRPr>
          </a:p>
        </p:txBody>
      </p:sp>
      <p:sp>
        <p:nvSpPr>
          <p:cNvPr id="215" name="Google Shape;215;p31"/>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Document Checklist</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p:nvPr/>
        </p:nvSpPr>
        <p:spPr>
          <a:xfrm>
            <a:off x="5238751" y="1547527"/>
            <a:ext cx="6381750" cy="1219200"/>
          </a:xfrm>
          <a:prstGeom prst="roundRect">
            <a:avLst>
              <a:gd fmla="val 16667" name="adj"/>
            </a:avLst>
          </a:prstGeom>
          <a:solidFill>
            <a:srgbClr val="F2F2F2"/>
          </a:solidFill>
          <a:ln cap="flat" cmpd="thickThin" w="9525">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Customer approaches the TPA Network </a:t>
            </a:r>
            <a:br>
              <a:rPr b="0" i="0" lang="en-US" sz="2400" u="none" cap="none" strike="noStrike">
                <a:solidFill>
                  <a:srgbClr val="002060"/>
                </a:solidFill>
                <a:latin typeface="Tahoma"/>
                <a:ea typeface="Tahoma"/>
                <a:cs typeface="Tahoma"/>
                <a:sym typeface="Tahoma"/>
              </a:rPr>
            </a:br>
            <a:r>
              <a:rPr b="0" i="0" lang="en-US" sz="2400" u="none" cap="none" strike="noStrike">
                <a:solidFill>
                  <a:srgbClr val="002060"/>
                </a:solidFill>
                <a:latin typeface="Tahoma"/>
                <a:ea typeface="Tahoma"/>
                <a:cs typeface="Tahoma"/>
                <a:sym typeface="Tahoma"/>
              </a:rPr>
              <a:t>Hospital for Cashless Treatment</a:t>
            </a:r>
            <a:endParaRPr b="0" i="0" sz="1400" u="none" cap="none" strike="noStrike">
              <a:solidFill>
                <a:srgbClr val="000000"/>
              </a:solidFill>
              <a:latin typeface="Tahoma"/>
              <a:ea typeface="Tahoma"/>
              <a:cs typeface="Tahoma"/>
              <a:sym typeface="Tahoma"/>
            </a:endParaRPr>
          </a:p>
        </p:txBody>
      </p:sp>
      <p:sp>
        <p:nvSpPr>
          <p:cNvPr id="221" name="Google Shape;221;p32"/>
          <p:cNvSpPr/>
          <p:nvPr/>
        </p:nvSpPr>
        <p:spPr>
          <a:xfrm>
            <a:off x="5229227" y="3058827"/>
            <a:ext cx="6543674" cy="1384300"/>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Hospital verifies customer details and </a:t>
            </a:r>
            <a:br>
              <a:rPr b="0" i="0" lang="en-US" sz="2400" u="none" cap="none" strike="noStrike">
                <a:solidFill>
                  <a:srgbClr val="002060"/>
                </a:solidFill>
                <a:latin typeface="Tahoma"/>
                <a:ea typeface="Tahoma"/>
                <a:cs typeface="Tahoma"/>
                <a:sym typeface="Tahoma"/>
              </a:rPr>
            </a:br>
            <a:r>
              <a:rPr b="0" i="0" lang="en-US" sz="2400" u="none" cap="none" strike="noStrike">
                <a:solidFill>
                  <a:srgbClr val="002060"/>
                </a:solidFill>
                <a:latin typeface="Tahoma"/>
                <a:ea typeface="Tahoma"/>
                <a:cs typeface="Tahoma"/>
                <a:sym typeface="Tahoma"/>
              </a:rPr>
              <a:t>sends preauth by fax /mail to the TPA</a:t>
            </a:r>
            <a:endParaRPr b="0" i="0" sz="2400" u="none" cap="none" strike="noStrike">
              <a:solidFill>
                <a:srgbClr val="002060"/>
              </a:solidFill>
              <a:latin typeface="Tahoma"/>
              <a:ea typeface="Tahoma"/>
              <a:cs typeface="Tahoma"/>
              <a:sym typeface="Tahoma"/>
            </a:endParaRPr>
          </a:p>
        </p:txBody>
      </p:sp>
      <p:cxnSp>
        <p:nvCxnSpPr>
          <p:cNvPr id="222" name="Google Shape;222;p32"/>
          <p:cNvCxnSpPr/>
          <p:nvPr/>
        </p:nvCxnSpPr>
        <p:spPr>
          <a:xfrm>
            <a:off x="8572500" y="2614327"/>
            <a:ext cx="0" cy="444500"/>
          </a:xfrm>
          <a:prstGeom prst="straightConnector1">
            <a:avLst/>
          </a:prstGeom>
          <a:noFill/>
          <a:ln cap="flat" cmpd="sng" w="28575">
            <a:solidFill>
              <a:schemeClr val="dk1"/>
            </a:solidFill>
            <a:prstDash val="dot"/>
            <a:round/>
            <a:headEnd len="sm" w="sm" type="none"/>
            <a:tailEnd len="med" w="med" type="triangle"/>
          </a:ln>
        </p:spPr>
      </p:cxnSp>
      <p:cxnSp>
        <p:nvCxnSpPr>
          <p:cNvPr id="223" name="Google Shape;223;p32"/>
          <p:cNvCxnSpPr/>
          <p:nvPr/>
        </p:nvCxnSpPr>
        <p:spPr>
          <a:xfrm>
            <a:off x="8416927" y="4281204"/>
            <a:ext cx="3174" cy="714374"/>
          </a:xfrm>
          <a:prstGeom prst="straightConnector1">
            <a:avLst/>
          </a:prstGeom>
          <a:noFill/>
          <a:ln cap="flat" cmpd="sng" w="28575">
            <a:solidFill>
              <a:schemeClr val="dk1"/>
            </a:solidFill>
            <a:prstDash val="dot"/>
            <a:round/>
            <a:headEnd len="sm" w="sm" type="none"/>
            <a:tailEnd len="med" w="med" type="triangle"/>
          </a:ln>
        </p:spPr>
      </p:cxnSp>
      <p:sp>
        <p:nvSpPr>
          <p:cNvPr id="224" name="Google Shape;224;p32"/>
          <p:cNvSpPr/>
          <p:nvPr/>
        </p:nvSpPr>
        <p:spPr>
          <a:xfrm>
            <a:off x="5210176" y="4954303"/>
            <a:ext cx="6562724" cy="1470024"/>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The TPA verifies preauth details with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policy benefits and sends the </a:t>
            </a:r>
            <a:br>
              <a:rPr b="0" i="0" lang="en-US" sz="2400" u="none" cap="none" strike="noStrike">
                <a:solidFill>
                  <a:srgbClr val="002060"/>
                </a:solidFill>
                <a:latin typeface="Tahoma"/>
                <a:ea typeface="Tahoma"/>
                <a:cs typeface="Tahoma"/>
                <a:sym typeface="Tahoma"/>
              </a:rPr>
            </a:br>
            <a:r>
              <a:rPr b="0" i="0" lang="en-US" sz="2400" u="none" cap="none" strike="noStrike">
                <a:solidFill>
                  <a:srgbClr val="002060"/>
                </a:solidFill>
                <a:latin typeface="Tahoma"/>
                <a:ea typeface="Tahoma"/>
                <a:cs typeface="Tahoma"/>
                <a:sym typeface="Tahoma"/>
              </a:rPr>
              <a:t>response by Fax /mail to Hospital</a:t>
            </a:r>
            <a:endParaRPr b="0" i="0" sz="1400" u="none" cap="none" strike="noStrike">
              <a:solidFill>
                <a:srgbClr val="000000"/>
              </a:solidFill>
              <a:latin typeface="Tahoma"/>
              <a:ea typeface="Tahoma"/>
              <a:cs typeface="Tahoma"/>
              <a:sym typeface="Tahoma"/>
            </a:endParaRPr>
          </a:p>
        </p:txBody>
      </p:sp>
      <p:cxnSp>
        <p:nvCxnSpPr>
          <p:cNvPr id="225" name="Google Shape;225;p32"/>
          <p:cNvCxnSpPr/>
          <p:nvPr/>
        </p:nvCxnSpPr>
        <p:spPr>
          <a:xfrm>
            <a:off x="8420100" y="6424327"/>
            <a:ext cx="0" cy="609600"/>
          </a:xfrm>
          <a:prstGeom prst="straightConnector1">
            <a:avLst/>
          </a:prstGeom>
          <a:noFill/>
          <a:ln cap="flat" cmpd="sng" w="28575">
            <a:solidFill>
              <a:schemeClr val="dk1"/>
            </a:solidFill>
            <a:prstDash val="dot"/>
            <a:round/>
            <a:headEnd len="sm" w="sm" type="none"/>
            <a:tailEnd len="sm" w="sm" type="none"/>
          </a:ln>
        </p:spPr>
      </p:cxnSp>
      <p:sp>
        <p:nvSpPr>
          <p:cNvPr id="226" name="Google Shape;226;p32"/>
          <p:cNvSpPr/>
          <p:nvPr/>
        </p:nvSpPr>
        <p:spPr>
          <a:xfrm>
            <a:off x="6286500" y="9319928"/>
            <a:ext cx="4321176" cy="1076326"/>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Authorization Letter sent by</a:t>
            </a:r>
            <a:r>
              <a:rPr b="0" i="0" lang="en-US" sz="2400" u="none" cap="none" strike="noStrike">
                <a:solidFill>
                  <a:srgbClr val="000000"/>
                </a:solidFill>
                <a:latin typeface="Tahoma"/>
                <a:ea typeface="Tahoma"/>
                <a:cs typeface="Tahoma"/>
                <a:sym typeface="Tahoma"/>
              </a:rPr>
              <a:t> the TPA</a:t>
            </a:r>
            <a:endParaRPr b="0" i="0" sz="2400" u="none" cap="none" strike="noStrike">
              <a:solidFill>
                <a:srgbClr val="000000"/>
              </a:solidFill>
              <a:latin typeface="Tahoma"/>
              <a:ea typeface="Tahoma"/>
              <a:cs typeface="Tahoma"/>
              <a:sym typeface="Tahoma"/>
            </a:endParaRPr>
          </a:p>
        </p:txBody>
      </p:sp>
      <p:cxnSp>
        <p:nvCxnSpPr>
          <p:cNvPr id="227" name="Google Shape;227;p32"/>
          <p:cNvCxnSpPr/>
          <p:nvPr/>
        </p:nvCxnSpPr>
        <p:spPr>
          <a:xfrm>
            <a:off x="2111377" y="10602628"/>
            <a:ext cx="3174" cy="539750"/>
          </a:xfrm>
          <a:prstGeom prst="straightConnector1">
            <a:avLst/>
          </a:prstGeom>
          <a:noFill/>
          <a:ln cap="flat" cmpd="sng" w="28575">
            <a:solidFill>
              <a:schemeClr val="dk1"/>
            </a:solidFill>
            <a:prstDash val="dot"/>
            <a:round/>
            <a:headEnd len="sm" w="sm" type="none"/>
            <a:tailEnd len="med" w="med" type="triangle"/>
          </a:ln>
        </p:spPr>
      </p:cxnSp>
      <p:sp>
        <p:nvSpPr>
          <p:cNvPr id="228" name="Google Shape;228;p32"/>
          <p:cNvSpPr/>
          <p:nvPr/>
        </p:nvSpPr>
        <p:spPr>
          <a:xfrm>
            <a:off x="6286501" y="11142378"/>
            <a:ext cx="4321176" cy="1343026"/>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Hospital admits the patient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without any deposit and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provides cashless treatment</a:t>
            </a:r>
            <a:endParaRPr b="0" i="0" sz="1400" u="none" cap="none" strike="noStrike">
              <a:solidFill>
                <a:srgbClr val="000000"/>
              </a:solidFill>
              <a:latin typeface="Tahoma"/>
              <a:ea typeface="Tahoma"/>
              <a:cs typeface="Tahoma"/>
              <a:sym typeface="Tahoma"/>
            </a:endParaRPr>
          </a:p>
        </p:txBody>
      </p:sp>
      <p:sp>
        <p:nvSpPr>
          <p:cNvPr id="229" name="Google Shape;229;p32"/>
          <p:cNvSpPr/>
          <p:nvPr/>
        </p:nvSpPr>
        <p:spPr>
          <a:xfrm>
            <a:off x="12534900" y="9319928"/>
            <a:ext cx="4267200" cy="1076326"/>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Query Letter sent by the TPA</a:t>
            </a:r>
            <a:endParaRPr b="0" i="0" sz="1400" u="none" cap="none" strike="noStrike">
              <a:solidFill>
                <a:srgbClr val="000000"/>
              </a:solidFill>
              <a:latin typeface="Tahoma"/>
              <a:ea typeface="Tahoma"/>
              <a:cs typeface="Tahoma"/>
              <a:sym typeface="Tahoma"/>
            </a:endParaRPr>
          </a:p>
        </p:txBody>
      </p:sp>
      <p:cxnSp>
        <p:nvCxnSpPr>
          <p:cNvPr id="230" name="Google Shape;230;p32"/>
          <p:cNvCxnSpPr/>
          <p:nvPr/>
        </p:nvCxnSpPr>
        <p:spPr>
          <a:xfrm>
            <a:off x="8416927" y="10602628"/>
            <a:ext cx="3174" cy="539750"/>
          </a:xfrm>
          <a:prstGeom prst="straightConnector1">
            <a:avLst/>
          </a:prstGeom>
          <a:noFill/>
          <a:ln cap="flat" cmpd="sng" w="28575">
            <a:solidFill>
              <a:schemeClr val="dk1"/>
            </a:solidFill>
            <a:prstDash val="dot"/>
            <a:round/>
            <a:headEnd len="sm" w="sm" type="none"/>
            <a:tailEnd len="med" w="med" type="triangle"/>
          </a:ln>
        </p:spPr>
      </p:cxnSp>
      <p:sp>
        <p:nvSpPr>
          <p:cNvPr id="231" name="Google Shape;231;p32"/>
          <p:cNvSpPr/>
          <p:nvPr/>
        </p:nvSpPr>
        <p:spPr>
          <a:xfrm>
            <a:off x="342900" y="9319928"/>
            <a:ext cx="4267200" cy="1076326"/>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Denial Letter sent by the TPA</a:t>
            </a:r>
            <a:endParaRPr b="0" i="0" sz="1400" u="none" cap="none" strike="noStrike">
              <a:solidFill>
                <a:srgbClr val="000000"/>
              </a:solidFill>
              <a:latin typeface="Tahoma"/>
              <a:ea typeface="Tahoma"/>
              <a:cs typeface="Tahoma"/>
              <a:sym typeface="Tahoma"/>
            </a:endParaRPr>
          </a:p>
        </p:txBody>
      </p:sp>
      <p:cxnSp>
        <p:nvCxnSpPr>
          <p:cNvPr id="232" name="Google Shape;232;p32"/>
          <p:cNvCxnSpPr/>
          <p:nvPr/>
        </p:nvCxnSpPr>
        <p:spPr>
          <a:xfrm>
            <a:off x="14811377" y="10602628"/>
            <a:ext cx="3174" cy="539750"/>
          </a:xfrm>
          <a:prstGeom prst="straightConnector1">
            <a:avLst/>
          </a:prstGeom>
          <a:noFill/>
          <a:ln cap="flat" cmpd="sng" w="28575">
            <a:solidFill>
              <a:schemeClr val="dk1"/>
            </a:solidFill>
            <a:prstDash val="dot"/>
            <a:round/>
            <a:headEnd len="sm" w="sm" type="none"/>
            <a:tailEnd len="med" w="med" type="triangle"/>
          </a:ln>
        </p:spPr>
      </p:cxnSp>
      <p:sp>
        <p:nvSpPr>
          <p:cNvPr id="233" name="Google Shape;233;p32"/>
          <p:cNvSpPr/>
          <p:nvPr/>
        </p:nvSpPr>
        <p:spPr>
          <a:xfrm>
            <a:off x="342900" y="11148727"/>
            <a:ext cx="4267200" cy="1346200"/>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Hospital admits the patient</a:t>
            </a:r>
            <a:br>
              <a:rPr b="0" i="0" lang="en-US" sz="2400" u="none" cap="none" strike="noStrike">
                <a:solidFill>
                  <a:srgbClr val="002060"/>
                </a:solidFill>
                <a:latin typeface="Tahoma"/>
                <a:ea typeface="Tahoma"/>
                <a:cs typeface="Tahoma"/>
                <a:sym typeface="Tahoma"/>
              </a:rPr>
            </a:br>
            <a:r>
              <a:rPr b="0" i="0" lang="en-US" sz="2400" u="none" cap="none" strike="noStrike">
                <a:solidFill>
                  <a:srgbClr val="002060"/>
                </a:solidFill>
                <a:latin typeface="Tahoma"/>
                <a:ea typeface="Tahoma"/>
                <a:cs typeface="Tahoma"/>
                <a:sym typeface="Tahoma"/>
              </a:rPr>
              <a:t>as Cash Patient and</a:t>
            </a:r>
            <a:br>
              <a:rPr b="0" i="0" lang="en-US" sz="2400" u="none" cap="none" strike="noStrike">
                <a:solidFill>
                  <a:srgbClr val="002060"/>
                </a:solidFill>
                <a:latin typeface="Tahoma"/>
                <a:ea typeface="Tahoma"/>
                <a:cs typeface="Tahoma"/>
                <a:sym typeface="Tahoma"/>
              </a:rPr>
            </a:br>
            <a:r>
              <a:rPr b="0" i="0" lang="en-US" sz="2400" u="none" cap="none" strike="noStrike">
                <a:solidFill>
                  <a:srgbClr val="002060"/>
                </a:solidFill>
                <a:latin typeface="Tahoma"/>
                <a:ea typeface="Tahoma"/>
                <a:cs typeface="Tahoma"/>
                <a:sym typeface="Tahoma"/>
              </a:rPr>
              <a:t> patient pays the Bill</a:t>
            </a:r>
            <a:endParaRPr b="0" i="0" sz="1400" u="none" cap="none" strike="noStrike">
              <a:solidFill>
                <a:srgbClr val="000000"/>
              </a:solidFill>
              <a:latin typeface="Tahoma"/>
              <a:ea typeface="Tahoma"/>
              <a:cs typeface="Tahoma"/>
              <a:sym typeface="Tahoma"/>
            </a:endParaRPr>
          </a:p>
        </p:txBody>
      </p:sp>
      <p:cxnSp>
        <p:nvCxnSpPr>
          <p:cNvPr id="234" name="Google Shape;234;p32"/>
          <p:cNvCxnSpPr/>
          <p:nvPr/>
        </p:nvCxnSpPr>
        <p:spPr>
          <a:xfrm>
            <a:off x="2162177" y="7033928"/>
            <a:ext cx="3174" cy="2152650"/>
          </a:xfrm>
          <a:prstGeom prst="straightConnector1">
            <a:avLst/>
          </a:prstGeom>
          <a:noFill/>
          <a:ln cap="flat" cmpd="sng" w="28575">
            <a:solidFill>
              <a:schemeClr val="dk1"/>
            </a:solidFill>
            <a:prstDash val="dot"/>
            <a:round/>
            <a:headEnd len="sm" w="sm" type="none"/>
            <a:tailEnd len="med" w="med" type="triangle"/>
          </a:ln>
        </p:spPr>
      </p:cxnSp>
      <p:cxnSp>
        <p:nvCxnSpPr>
          <p:cNvPr id="235" name="Google Shape;235;p32"/>
          <p:cNvCxnSpPr/>
          <p:nvPr/>
        </p:nvCxnSpPr>
        <p:spPr>
          <a:xfrm>
            <a:off x="8416927" y="7033928"/>
            <a:ext cx="3174" cy="2152650"/>
          </a:xfrm>
          <a:prstGeom prst="straightConnector1">
            <a:avLst/>
          </a:prstGeom>
          <a:noFill/>
          <a:ln cap="flat" cmpd="sng" w="28575">
            <a:solidFill>
              <a:schemeClr val="dk1"/>
            </a:solidFill>
            <a:prstDash val="dot"/>
            <a:round/>
            <a:headEnd len="sm" w="sm" type="none"/>
            <a:tailEnd len="med" w="med" type="triangle"/>
          </a:ln>
        </p:spPr>
      </p:cxnSp>
      <p:cxnSp>
        <p:nvCxnSpPr>
          <p:cNvPr id="236" name="Google Shape;236;p32"/>
          <p:cNvCxnSpPr/>
          <p:nvPr/>
        </p:nvCxnSpPr>
        <p:spPr>
          <a:xfrm>
            <a:off x="14811377" y="7186328"/>
            <a:ext cx="3174" cy="2152650"/>
          </a:xfrm>
          <a:prstGeom prst="straightConnector1">
            <a:avLst/>
          </a:prstGeom>
          <a:noFill/>
          <a:ln cap="flat" cmpd="sng" w="28575">
            <a:solidFill>
              <a:schemeClr val="dk1"/>
            </a:solidFill>
            <a:prstDash val="dot"/>
            <a:round/>
            <a:headEnd len="sm" w="sm" type="none"/>
            <a:tailEnd len="med" w="med" type="triangle"/>
          </a:ln>
        </p:spPr>
      </p:cxnSp>
      <p:pic>
        <p:nvPicPr>
          <p:cNvPr id="237" name="Google Shape;237;p32"/>
          <p:cNvPicPr preferRelativeResize="0"/>
          <p:nvPr/>
        </p:nvPicPr>
        <p:blipFill rotWithShape="1">
          <a:blip r:embed="rId3">
            <a:alphaModFix/>
          </a:blip>
          <a:srcRect b="0" l="0" r="0" t="0"/>
          <a:stretch/>
        </p:blipFill>
        <p:spPr>
          <a:xfrm>
            <a:off x="3390901" y="1369728"/>
            <a:ext cx="1860550" cy="1660526"/>
          </a:xfrm>
          <a:prstGeom prst="rect">
            <a:avLst/>
          </a:prstGeom>
          <a:noFill/>
          <a:ln>
            <a:noFill/>
          </a:ln>
        </p:spPr>
      </p:pic>
      <p:pic>
        <p:nvPicPr>
          <p:cNvPr id="238" name="Google Shape;238;p32"/>
          <p:cNvPicPr preferRelativeResize="0"/>
          <p:nvPr/>
        </p:nvPicPr>
        <p:blipFill rotWithShape="1">
          <a:blip r:embed="rId4">
            <a:alphaModFix/>
          </a:blip>
          <a:srcRect b="0" l="0" r="0" t="0"/>
          <a:stretch/>
        </p:blipFill>
        <p:spPr>
          <a:xfrm>
            <a:off x="3695700" y="5052728"/>
            <a:ext cx="1387476" cy="1343026"/>
          </a:xfrm>
          <a:prstGeom prst="rect">
            <a:avLst/>
          </a:prstGeom>
          <a:noFill/>
          <a:ln>
            <a:noFill/>
          </a:ln>
        </p:spPr>
      </p:pic>
      <p:sp>
        <p:nvSpPr>
          <p:cNvPr id="239" name="Google Shape;239;p32"/>
          <p:cNvSpPr/>
          <p:nvPr/>
        </p:nvSpPr>
        <p:spPr>
          <a:xfrm>
            <a:off x="12534900" y="11148727"/>
            <a:ext cx="4267200" cy="1346200"/>
          </a:xfrm>
          <a:prstGeom prst="roundRect">
            <a:avLst>
              <a:gd fmla="val 16667" name="adj"/>
            </a:avLst>
          </a:prstGeom>
          <a:solidFill>
            <a:srgbClr val="F2F2F2"/>
          </a:solidFill>
          <a:ln cap="flat" cmpd="sng" w="38100">
            <a:solidFill>
              <a:schemeClr val="lt2"/>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Hospital sends reply for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queries asked by TPA</a:t>
            </a:r>
            <a:r>
              <a:rPr b="0" i="0" lang="en-US" sz="1400" u="none" cap="none" strike="noStrike">
                <a:solidFill>
                  <a:srgbClr val="000000"/>
                </a:solidFill>
                <a:latin typeface="Tahoma"/>
                <a:ea typeface="Tahoma"/>
                <a:cs typeface="Tahoma"/>
                <a:sym typeface="Tahoma"/>
              </a:rPr>
              <a:t> </a:t>
            </a:r>
            <a:r>
              <a:rPr b="0" i="0" lang="en-US" sz="2400" u="none" cap="none" strike="noStrike">
                <a:solidFill>
                  <a:srgbClr val="002060"/>
                </a:solidFill>
                <a:latin typeface="Tahoma"/>
                <a:ea typeface="Tahoma"/>
                <a:cs typeface="Tahoma"/>
                <a:sym typeface="Tahoma"/>
              </a:rPr>
              <a:t>doctors</a:t>
            </a:r>
            <a:endParaRPr b="0" i="0" sz="2400" u="none" cap="none" strike="noStrike">
              <a:solidFill>
                <a:srgbClr val="002060"/>
              </a:solidFill>
              <a:latin typeface="Tahoma"/>
              <a:ea typeface="Tahoma"/>
              <a:cs typeface="Tahoma"/>
              <a:sym typeface="Tahoma"/>
            </a:endParaRPr>
          </a:p>
        </p:txBody>
      </p:sp>
      <p:pic>
        <p:nvPicPr>
          <p:cNvPr id="240" name="Google Shape;240;p32"/>
          <p:cNvPicPr preferRelativeResize="0"/>
          <p:nvPr/>
        </p:nvPicPr>
        <p:blipFill rotWithShape="1">
          <a:blip r:embed="rId5">
            <a:alphaModFix/>
          </a:blip>
          <a:srcRect b="0" l="0" r="0" t="0"/>
          <a:stretch/>
        </p:blipFill>
        <p:spPr>
          <a:xfrm>
            <a:off x="3543301" y="3363627"/>
            <a:ext cx="1428750" cy="1079500"/>
          </a:xfrm>
          <a:prstGeom prst="rect">
            <a:avLst/>
          </a:prstGeom>
          <a:noFill/>
          <a:ln>
            <a:noFill/>
          </a:ln>
        </p:spPr>
      </p:pic>
      <p:pic>
        <p:nvPicPr>
          <p:cNvPr id="241" name="Google Shape;241;p32"/>
          <p:cNvPicPr preferRelativeResize="0"/>
          <p:nvPr/>
        </p:nvPicPr>
        <p:blipFill rotWithShape="1">
          <a:blip r:embed="rId6">
            <a:alphaModFix/>
          </a:blip>
          <a:srcRect b="0" l="0" r="0" t="0"/>
          <a:stretch/>
        </p:blipFill>
        <p:spPr>
          <a:xfrm>
            <a:off x="6781800" y="7491127"/>
            <a:ext cx="3314700" cy="1485900"/>
          </a:xfrm>
          <a:prstGeom prst="rect">
            <a:avLst/>
          </a:prstGeom>
          <a:noFill/>
          <a:ln>
            <a:noFill/>
          </a:ln>
        </p:spPr>
      </p:pic>
      <p:pic>
        <p:nvPicPr>
          <p:cNvPr id="242" name="Google Shape;242;p32"/>
          <p:cNvPicPr preferRelativeResize="0"/>
          <p:nvPr/>
        </p:nvPicPr>
        <p:blipFill rotWithShape="1">
          <a:blip r:embed="rId7">
            <a:alphaModFix/>
          </a:blip>
          <a:srcRect b="0" l="0" r="0" t="0"/>
          <a:stretch/>
        </p:blipFill>
        <p:spPr>
          <a:xfrm>
            <a:off x="504827" y="7614954"/>
            <a:ext cx="2886074" cy="1400174"/>
          </a:xfrm>
          <a:prstGeom prst="rect">
            <a:avLst/>
          </a:prstGeom>
          <a:noFill/>
          <a:ln>
            <a:noFill/>
          </a:ln>
        </p:spPr>
      </p:pic>
      <p:pic>
        <p:nvPicPr>
          <p:cNvPr id="243" name="Google Shape;243;p32"/>
          <p:cNvPicPr preferRelativeResize="0"/>
          <p:nvPr/>
        </p:nvPicPr>
        <p:blipFill rotWithShape="1">
          <a:blip r:embed="rId8">
            <a:alphaModFix/>
          </a:blip>
          <a:srcRect b="0" l="0" r="0" t="0"/>
          <a:stretch/>
        </p:blipFill>
        <p:spPr>
          <a:xfrm>
            <a:off x="13011151" y="7491128"/>
            <a:ext cx="2968626" cy="1457326"/>
          </a:xfrm>
          <a:prstGeom prst="rect">
            <a:avLst/>
          </a:prstGeom>
          <a:noFill/>
          <a:ln>
            <a:noFill/>
          </a:ln>
        </p:spPr>
      </p:pic>
      <p:sp>
        <p:nvSpPr>
          <p:cNvPr id="244" name="Google Shape;244;p32"/>
          <p:cNvSpPr txBox="1"/>
          <p:nvPr/>
        </p:nvSpPr>
        <p:spPr>
          <a:xfrm>
            <a:off x="8010525" y="7976902"/>
            <a:ext cx="1603376" cy="572424"/>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Approval</a:t>
            </a:r>
            <a:endParaRPr b="0" i="0" sz="1400" u="none" cap="none" strike="noStrike">
              <a:solidFill>
                <a:srgbClr val="000000"/>
              </a:solidFill>
              <a:latin typeface="Tahoma"/>
              <a:ea typeface="Tahoma"/>
              <a:cs typeface="Tahoma"/>
              <a:sym typeface="Tahoma"/>
            </a:endParaRPr>
          </a:p>
        </p:txBody>
      </p:sp>
      <p:sp>
        <p:nvSpPr>
          <p:cNvPr id="245" name="Google Shape;245;p32"/>
          <p:cNvSpPr txBox="1"/>
          <p:nvPr/>
        </p:nvSpPr>
        <p:spPr>
          <a:xfrm>
            <a:off x="2019300" y="8100727"/>
            <a:ext cx="1298576" cy="532453"/>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2200"/>
              <a:buFont typeface="Helvetica Neue"/>
              <a:buNone/>
            </a:pPr>
            <a:r>
              <a:rPr b="0" i="0" lang="en-US" sz="2200" u="none" cap="none" strike="noStrike">
                <a:solidFill>
                  <a:srgbClr val="002060"/>
                </a:solidFill>
                <a:latin typeface="Tahoma"/>
                <a:ea typeface="Tahoma"/>
                <a:cs typeface="Tahoma"/>
                <a:sym typeface="Tahoma"/>
              </a:rPr>
              <a:t>Denial</a:t>
            </a:r>
            <a:endParaRPr b="0" i="0" sz="1400" u="none" cap="none" strike="noStrike">
              <a:solidFill>
                <a:srgbClr val="000000"/>
              </a:solidFill>
              <a:latin typeface="Tahoma"/>
              <a:ea typeface="Tahoma"/>
              <a:cs typeface="Tahoma"/>
              <a:sym typeface="Tahoma"/>
            </a:endParaRPr>
          </a:p>
        </p:txBody>
      </p:sp>
      <p:sp>
        <p:nvSpPr>
          <p:cNvPr id="246" name="Google Shape;246;p32"/>
          <p:cNvSpPr txBox="1"/>
          <p:nvPr/>
        </p:nvSpPr>
        <p:spPr>
          <a:xfrm>
            <a:off x="14323220" y="7999128"/>
            <a:ext cx="1287465" cy="572464"/>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2400"/>
              <a:buFont typeface="Helvetica Neue"/>
              <a:buNone/>
            </a:pPr>
            <a:r>
              <a:rPr b="0" i="0" lang="en-US" sz="2400" u="none" cap="none" strike="noStrike">
                <a:solidFill>
                  <a:srgbClr val="002060"/>
                </a:solidFill>
                <a:latin typeface="Tahoma"/>
                <a:ea typeface="Tahoma"/>
                <a:cs typeface="Tahoma"/>
                <a:sym typeface="Tahoma"/>
              </a:rPr>
              <a:t>Query</a:t>
            </a:r>
            <a:endParaRPr b="0" i="0" sz="1400" u="none" cap="none" strike="noStrike">
              <a:solidFill>
                <a:srgbClr val="000000"/>
              </a:solidFill>
              <a:latin typeface="Tahoma"/>
              <a:ea typeface="Tahoma"/>
              <a:cs typeface="Tahoma"/>
              <a:sym typeface="Tahoma"/>
            </a:endParaRPr>
          </a:p>
        </p:txBody>
      </p:sp>
      <p:cxnSp>
        <p:nvCxnSpPr>
          <p:cNvPr id="247" name="Google Shape;247;p32"/>
          <p:cNvCxnSpPr/>
          <p:nvPr/>
        </p:nvCxnSpPr>
        <p:spPr>
          <a:xfrm>
            <a:off x="2162176" y="7033927"/>
            <a:ext cx="12649200" cy="0"/>
          </a:xfrm>
          <a:prstGeom prst="straightConnector1">
            <a:avLst/>
          </a:prstGeom>
          <a:noFill/>
          <a:ln cap="flat" cmpd="sng" w="28575">
            <a:solidFill>
              <a:schemeClr val="dk1"/>
            </a:solidFill>
            <a:prstDash val="dot"/>
            <a:round/>
            <a:headEnd len="sm" w="sm" type="none"/>
            <a:tailEnd len="sm" w="sm" type="none"/>
          </a:ln>
        </p:spPr>
      </p:cxnSp>
      <p:cxnSp>
        <p:nvCxnSpPr>
          <p:cNvPr id="248" name="Google Shape;248;p32"/>
          <p:cNvCxnSpPr>
            <a:endCxn id="224" idx="3"/>
          </p:cNvCxnSpPr>
          <p:nvPr/>
        </p:nvCxnSpPr>
        <p:spPr>
          <a:xfrm flipH="1" rot="5400000">
            <a:off x="11379150" y="6083065"/>
            <a:ext cx="6102300" cy="5314800"/>
          </a:xfrm>
          <a:prstGeom prst="bentConnector2">
            <a:avLst/>
          </a:prstGeom>
          <a:noFill/>
          <a:ln cap="flat" cmpd="sng" w="28575">
            <a:solidFill>
              <a:schemeClr val="dk1"/>
            </a:solidFill>
            <a:prstDash val="dot"/>
            <a:round/>
            <a:headEnd len="sm" w="sm" type="none"/>
            <a:tailEnd len="med" w="med" type="triangle"/>
          </a:ln>
        </p:spPr>
      </p:cxnSp>
      <p:sp>
        <p:nvSpPr>
          <p:cNvPr id="249" name="Google Shape;249;p32"/>
          <p:cNvSpPr/>
          <p:nvPr/>
        </p:nvSpPr>
        <p:spPr>
          <a:xfrm>
            <a:off x="17282600" y="505352"/>
            <a:ext cx="6782963" cy="100642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sng" cap="none" strike="noStrike">
                <a:solidFill>
                  <a:schemeClr val="lt1"/>
                </a:solidFill>
                <a:latin typeface="Calibri"/>
                <a:ea typeface="Calibri"/>
                <a:cs typeface="Calibri"/>
                <a:sym typeface="Calibri"/>
              </a:rPr>
              <a:t>Notes:</a:t>
            </a:r>
            <a:endParaRPr b="1" i="0" sz="32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Suggested to go for cashless facility if the hospital is in network</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Network hospital details are available in the TPA website or can be checked with Stenhouse Point-of-Contact</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General practice in a hospital is that the discharge are orally advised by treating doctor in the morning but the claim documents process and billing / preauth to TPA are shared post 2.00pm</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It is always suggested to intimate the Stenhouse Point-of-Contact in case of any cashless requirement.</a:t>
            </a:r>
            <a:endParaRPr/>
          </a:p>
          <a:p>
            <a:pPr indent="-393700" lvl="0" marL="571500" marR="0" rtl="0" algn="l">
              <a:lnSpc>
                <a:spcPct val="100000"/>
              </a:lnSpc>
              <a:spcBef>
                <a:spcPts val="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Else, you may also escalate to Stenhouse team, in case of any delay from TPA side to provide cashless approval beyond 2-3 hours of submission </a:t>
            </a:r>
            <a:endParaRPr b="0" i="0" sz="2800" u="none" cap="none" strike="noStrike">
              <a:solidFill>
                <a:schemeClr val="lt1"/>
              </a:solidFill>
              <a:latin typeface="Calibri"/>
              <a:ea typeface="Calibri"/>
              <a:cs typeface="Calibri"/>
              <a:sym typeface="Calibri"/>
            </a:endParaRPr>
          </a:p>
        </p:txBody>
      </p:sp>
      <p:sp>
        <p:nvSpPr>
          <p:cNvPr id="250" name="Google Shape;250;p32"/>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Cashless Claims Process</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p:nvPr/>
        </p:nvSpPr>
        <p:spPr>
          <a:xfrm>
            <a:off x="12506325" y="9126441"/>
            <a:ext cx="4419600" cy="1101724"/>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Repudiation letter </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sent to client</a:t>
            </a:r>
            <a:endParaRPr b="0" i="0" sz="1400" u="none" cap="none" strike="noStrike">
              <a:solidFill>
                <a:srgbClr val="000000"/>
              </a:solidFill>
              <a:latin typeface="Tahoma"/>
              <a:ea typeface="Tahoma"/>
              <a:cs typeface="Tahoma"/>
              <a:sym typeface="Tahoma"/>
            </a:endParaRPr>
          </a:p>
        </p:txBody>
      </p:sp>
      <p:sp>
        <p:nvSpPr>
          <p:cNvPr id="257" name="Google Shape;257;p33"/>
          <p:cNvSpPr/>
          <p:nvPr/>
        </p:nvSpPr>
        <p:spPr>
          <a:xfrm>
            <a:off x="12487275" y="7180166"/>
            <a:ext cx="4419600" cy="1190624"/>
          </a:xfrm>
          <a:prstGeom prst="roundRect">
            <a:avLst>
              <a:gd fmla="val 16667" name="adj"/>
            </a:avLst>
          </a:prstGeom>
          <a:solidFill>
            <a:srgbClr val="FF0000"/>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ahoma"/>
                <a:ea typeface="Tahoma"/>
                <a:cs typeface="Tahoma"/>
                <a:sym typeface="Tahoma"/>
              </a:rPr>
              <a:t>Repudiated</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2250"/>
              </a:spcBef>
              <a:spcAft>
                <a:spcPts val="0"/>
              </a:spcAft>
              <a:buClr>
                <a:srgbClr val="000000"/>
              </a:buClr>
              <a:buSzPts val="2200"/>
              <a:buFont typeface="Arial"/>
              <a:buNone/>
            </a:pPr>
            <a:r>
              <a:rPr b="0" i="0" lang="en-US" sz="2200" u="none" cap="none" strike="noStrike">
                <a:solidFill>
                  <a:schemeClr val="lt1"/>
                </a:solidFill>
                <a:latin typeface="Tahoma"/>
                <a:ea typeface="Tahoma"/>
                <a:cs typeface="Tahoma"/>
                <a:sym typeface="Tahoma"/>
              </a:rPr>
              <a:t>(As per policy conditions)</a:t>
            </a:r>
            <a:endParaRPr b="0" i="0" sz="1400" u="none" cap="none" strike="noStrike">
              <a:solidFill>
                <a:srgbClr val="000000"/>
              </a:solidFill>
              <a:latin typeface="Tahoma"/>
              <a:ea typeface="Tahoma"/>
              <a:cs typeface="Tahoma"/>
              <a:sym typeface="Tahoma"/>
            </a:endParaRPr>
          </a:p>
        </p:txBody>
      </p:sp>
      <p:sp>
        <p:nvSpPr>
          <p:cNvPr id="258" name="Google Shape;258;p33"/>
          <p:cNvSpPr/>
          <p:nvPr/>
        </p:nvSpPr>
        <p:spPr>
          <a:xfrm>
            <a:off x="7219950" y="4287741"/>
            <a:ext cx="4419600" cy="2101850"/>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Preliminary scrutiny of claim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120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 Policy Benefit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120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 Date of Loss</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 Mandatory Documents     </a:t>
            </a:r>
            <a:endParaRPr b="0" i="0" sz="1400" u="none" cap="none" strike="noStrike">
              <a:solidFill>
                <a:srgbClr val="000000"/>
              </a:solidFill>
              <a:latin typeface="Tahoma"/>
              <a:ea typeface="Tahoma"/>
              <a:cs typeface="Tahoma"/>
              <a:sym typeface="Tahoma"/>
            </a:endParaRPr>
          </a:p>
        </p:txBody>
      </p:sp>
      <p:sp>
        <p:nvSpPr>
          <p:cNvPr id="259" name="Google Shape;259;p33"/>
          <p:cNvSpPr/>
          <p:nvPr/>
        </p:nvSpPr>
        <p:spPr>
          <a:xfrm>
            <a:off x="933450" y="7180166"/>
            <a:ext cx="4419600" cy="1190624"/>
          </a:xfrm>
          <a:prstGeom prst="roundRect">
            <a:avLst>
              <a:gd fmla="val 16667" name="adj"/>
            </a:avLst>
          </a:prstGeom>
          <a:solidFill>
            <a:srgbClr val="FFC000"/>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ahoma"/>
                <a:ea typeface="Tahoma"/>
                <a:cs typeface="Tahoma"/>
                <a:sym typeface="Tahoma"/>
              </a:rPr>
              <a:t>Deficient</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2250"/>
              </a:spcBef>
              <a:spcAft>
                <a:spcPts val="0"/>
              </a:spcAft>
              <a:buClr>
                <a:srgbClr val="000000"/>
              </a:buClr>
              <a:buSzPts val="2200"/>
              <a:buFont typeface="Arial"/>
              <a:buNone/>
            </a:pPr>
            <a:r>
              <a:rPr b="0" i="0" lang="en-US" sz="2200" u="none" cap="none" strike="noStrike">
                <a:solidFill>
                  <a:schemeClr val="lt1"/>
                </a:solidFill>
                <a:latin typeface="Tahoma"/>
                <a:ea typeface="Tahoma"/>
                <a:cs typeface="Tahoma"/>
                <a:sym typeface="Tahoma"/>
              </a:rPr>
              <a:t>(More documents required)</a:t>
            </a:r>
            <a:endParaRPr b="0" i="0" sz="1400" u="none" cap="none" strike="noStrike">
              <a:solidFill>
                <a:srgbClr val="000000"/>
              </a:solidFill>
              <a:latin typeface="Tahoma"/>
              <a:ea typeface="Tahoma"/>
              <a:cs typeface="Tahoma"/>
              <a:sym typeface="Tahoma"/>
            </a:endParaRPr>
          </a:p>
        </p:txBody>
      </p:sp>
      <p:sp>
        <p:nvSpPr>
          <p:cNvPr id="260" name="Google Shape;260;p33"/>
          <p:cNvSpPr/>
          <p:nvPr/>
        </p:nvSpPr>
        <p:spPr>
          <a:xfrm>
            <a:off x="6391275" y="7157942"/>
            <a:ext cx="4419600" cy="1184274"/>
          </a:xfrm>
          <a:prstGeom prst="roundRect">
            <a:avLst>
              <a:gd fmla="val 16667" name="adj"/>
            </a:avLst>
          </a:prstGeom>
          <a:solidFill>
            <a:srgbClr val="99CC00"/>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ahoma"/>
                <a:ea typeface="Tahoma"/>
                <a:cs typeface="Tahoma"/>
                <a:sym typeface="Tahoma"/>
              </a:rPr>
              <a:t>Approved</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225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(Admissible under policy)</a:t>
            </a:r>
            <a:endParaRPr b="0" i="0" sz="1400" u="none" cap="none" strike="noStrike">
              <a:solidFill>
                <a:srgbClr val="000000"/>
              </a:solidFill>
              <a:latin typeface="Tahoma"/>
              <a:ea typeface="Tahoma"/>
              <a:cs typeface="Tahoma"/>
              <a:sym typeface="Tahoma"/>
            </a:endParaRPr>
          </a:p>
        </p:txBody>
      </p:sp>
      <p:sp>
        <p:nvSpPr>
          <p:cNvPr id="261" name="Google Shape;261;p33"/>
          <p:cNvSpPr/>
          <p:nvPr/>
        </p:nvSpPr>
        <p:spPr>
          <a:xfrm>
            <a:off x="7258051" y="11374341"/>
            <a:ext cx="3375162" cy="1139824"/>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Subsequent reminders </a:t>
            </a:r>
            <a:endParaRPr b="0" i="0" sz="2400" u="none" cap="none" strike="noStrike">
              <a:solidFill>
                <a:srgbClr val="000000"/>
              </a:solidFill>
              <a:latin typeface="Tahoma"/>
              <a:ea typeface="Tahoma"/>
              <a:cs typeface="Tahoma"/>
              <a:sym typeface="Tahoma"/>
            </a:endParaRPr>
          </a:p>
          <a:p>
            <a:pPr indent="0" lvl="0" marL="0" marR="0" rtl="0" algn="ctr">
              <a:lnSpc>
                <a:spcPct val="100000"/>
              </a:lnSpc>
              <a:spcBef>
                <a:spcPts val="120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sent at fixed intervals</a:t>
            </a:r>
            <a:endParaRPr b="0" i="0" sz="2400" u="none" cap="none" strike="noStrike">
              <a:solidFill>
                <a:srgbClr val="000000"/>
              </a:solidFill>
              <a:latin typeface="Tahoma"/>
              <a:ea typeface="Tahoma"/>
              <a:cs typeface="Tahoma"/>
              <a:sym typeface="Tahoma"/>
            </a:endParaRPr>
          </a:p>
        </p:txBody>
      </p:sp>
      <p:sp>
        <p:nvSpPr>
          <p:cNvPr id="262" name="Google Shape;262;p33"/>
          <p:cNvSpPr/>
          <p:nvPr/>
        </p:nvSpPr>
        <p:spPr>
          <a:xfrm>
            <a:off x="323850" y="11345766"/>
            <a:ext cx="2895600" cy="1139824"/>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Deficient documents</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received</a:t>
            </a:r>
            <a:endParaRPr b="0" i="0" sz="1400" u="none" cap="none" strike="noStrike">
              <a:solidFill>
                <a:srgbClr val="000000"/>
              </a:solidFill>
              <a:latin typeface="Tahoma"/>
              <a:ea typeface="Tahoma"/>
              <a:cs typeface="Tahoma"/>
              <a:sym typeface="Tahoma"/>
            </a:endParaRPr>
          </a:p>
        </p:txBody>
      </p:sp>
      <p:sp>
        <p:nvSpPr>
          <p:cNvPr id="263" name="Google Shape;263;p33"/>
          <p:cNvSpPr/>
          <p:nvPr/>
        </p:nvSpPr>
        <p:spPr>
          <a:xfrm>
            <a:off x="11109325" y="11390216"/>
            <a:ext cx="2235200" cy="1152524"/>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Documents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120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not received</a:t>
            </a:r>
            <a:endParaRPr b="0" i="0" sz="1400" u="none" cap="none" strike="noStrike">
              <a:solidFill>
                <a:srgbClr val="000000"/>
              </a:solidFill>
              <a:latin typeface="Tahoma"/>
              <a:ea typeface="Tahoma"/>
              <a:cs typeface="Tahoma"/>
              <a:sym typeface="Tahoma"/>
            </a:endParaRPr>
          </a:p>
        </p:txBody>
      </p:sp>
      <p:sp>
        <p:nvSpPr>
          <p:cNvPr id="264" name="Google Shape;264;p33"/>
          <p:cNvSpPr/>
          <p:nvPr/>
        </p:nvSpPr>
        <p:spPr>
          <a:xfrm>
            <a:off x="933450" y="9132791"/>
            <a:ext cx="4419600" cy="1114426"/>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Intimation of the Deficiency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120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is sent to the client</a:t>
            </a:r>
            <a:endParaRPr b="0" i="0" sz="1400" u="none" cap="none" strike="noStrike">
              <a:solidFill>
                <a:srgbClr val="000000"/>
              </a:solidFill>
              <a:latin typeface="Tahoma"/>
              <a:ea typeface="Tahoma"/>
              <a:cs typeface="Tahoma"/>
              <a:sym typeface="Tahoma"/>
            </a:endParaRPr>
          </a:p>
        </p:txBody>
      </p:sp>
      <p:sp>
        <p:nvSpPr>
          <p:cNvPr id="265" name="Google Shape;265;p33"/>
          <p:cNvSpPr/>
          <p:nvPr/>
        </p:nvSpPr>
        <p:spPr>
          <a:xfrm>
            <a:off x="13973177" y="11399740"/>
            <a:ext cx="2886073" cy="1143000"/>
          </a:xfrm>
          <a:prstGeom prst="roundRect">
            <a:avLst>
              <a:gd fmla="val 16667" name="adj"/>
            </a:avLst>
          </a:prstGeom>
          <a:solidFill>
            <a:srgbClr val="FF3300"/>
          </a:solidFill>
          <a:ln cap="flat" cmpd="sng" w="28575">
            <a:solidFill>
              <a:schemeClr val="dk1"/>
            </a:solidFill>
            <a:prstDash val="dot"/>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ahoma"/>
              <a:buNone/>
            </a:pPr>
            <a:r>
              <a:rPr b="0" i="0" lang="en-US" sz="2400" u="none" cap="none" strike="noStrike">
                <a:solidFill>
                  <a:schemeClr val="lt1"/>
                </a:solidFill>
                <a:latin typeface="Tahoma"/>
                <a:ea typeface="Tahoma"/>
                <a:cs typeface="Tahoma"/>
                <a:sym typeface="Tahoma"/>
              </a:rPr>
              <a:t>Claim Closed </a:t>
            </a:r>
            <a:endParaRPr b="0" i="0" sz="1400" u="none" cap="none" strike="noStrike">
              <a:solidFill>
                <a:srgbClr val="000000"/>
              </a:solidFill>
              <a:latin typeface="Tahoma"/>
              <a:ea typeface="Tahoma"/>
              <a:cs typeface="Tahoma"/>
              <a:sym typeface="Tahoma"/>
            </a:endParaRPr>
          </a:p>
          <a:p>
            <a:pPr indent="0" lvl="0" marL="0" marR="0" rtl="0" algn="ctr">
              <a:lnSpc>
                <a:spcPct val="100000"/>
              </a:lnSpc>
              <a:spcBef>
                <a:spcPts val="2250"/>
              </a:spcBef>
              <a:spcAft>
                <a:spcPts val="0"/>
              </a:spcAft>
              <a:buClr>
                <a:srgbClr val="000000"/>
              </a:buClr>
              <a:buSzPts val="2400"/>
              <a:buFont typeface="Tahoma"/>
              <a:buNone/>
            </a:pPr>
            <a:r>
              <a:rPr b="0" i="0" lang="en-US" sz="2400" u="none" cap="none" strike="noStrike">
                <a:solidFill>
                  <a:schemeClr val="lt1"/>
                </a:solidFill>
                <a:latin typeface="Tahoma"/>
                <a:ea typeface="Tahoma"/>
                <a:cs typeface="Tahoma"/>
                <a:sym typeface="Tahoma"/>
              </a:rPr>
              <a:t>Without Payment</a:t>
            </a:r>
            <a:endParaRPr b="0" i="0" sz="1400" u="none" cap="none" strike="noStrike">
              <a:solidFill>
                <a:srgbClr val="000000"/>
              </a:solidFill>
              <a:latin typeface="Tahoma"/>
              <a:ea typeface="Tahoma"/>
              <a:cs typeface="Tahoma"/>
              <a:sym typeface="Tahoma"/>
            </a:endParaRPr>
          </a:p>
        </p:txBody>
      </p:sp>
      <p:sp>
        <p:nvSpPr>
          <p:cNvPr id="266" name="Google Shape;266;p33"/>
          <p:cNvSpPr/>
          <p:nvPr/>
        </p:nvSpPr>
        <p:spPr>
          <a:xfrm>
            <a:off x="10277475" y="1592166"/>
            <a:ext cx="4419600" cy="1187450"/>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Claim documents received</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from  Insured member</a:t>
            </a:r>
            <a:endParaRPr b="0" i="0" sz="1400" u="none" cap="none" strike="noStrike">
              <a:solidFill>
                <a:srgbClr val="000000"/>
              </a:solidFill>
              <a:latin typeface="Tahoma"/>
              <a:ea typeface="Tahoma"/>
              <a:cs typeface="Tahoma"/>
              <a:sym typeface="Tahoma"/>
            </a:endParaRPr>
          </a:p>
        </p:txBody>
      </p:sp>
      <p:cxnSp>
        <p:nvCxnSpPr>
          <p:cNvPr id="267" name="Google Shape;267;p33"/>
          <p:cNvCxnSpPr>
            <a:stCxn id="266" idx="2"/>
            <a:endCxn id="258" idx="0"/>
          </p:cNvCxnSpPr>
          <p:nvPr/>
        </p:nvCxnSpPr>
        <p:spPr>
          <a:xfrm rot="5400000">
            <a:off x="10204425" y="2004866"/>
            <a:ext cx="1508100" cy="3057600"/>
          </a:xfrm>
          <a:prstGeom prst="bentConnector3">
            <a:avLst>
              <a:gd fmla="val 50000" name="adj1"/>
            </a:avLst>
          </a:prstGeom>
          <a:noFill/>
          <a:ln cap="flat" cmpd="sng" w="28575">
            <a:solidFill>
              <a:schemeClr val="dk1"/>
            </a:solidFill>
            <a:prstDash val="dot"/>
            <a:round/>
            <a:headEnd len="sm" w="sm" type="none"/>
            <a:tailEnd len="med" w="med" type="triangle"/>
          </a:ln>
        </p:spPr>
      </p:cxnSp>
      <p:cxnSp>
        <p:nvCxnSpPr>
          <p:cNvPr id="268" name="Google Shape;268;p33"/>
          <p:cNvCxnSpPr>
            <a:stCxn id="258" idx="1"/>
            <a:endCxn id="259" idx="0"/>
          </p:cNvCxnSpPr>
          <p:nvPr/>
        </p:nvCxnSpPr>
        <p:spPr>
          <a:xfrm flipH="1">
            <a:off x="3143250" y="5338666"/>
            <a:ext cx="4076700" cy="1841400"/>
          </a:xfrm>
          <a:prstGeom prst="bentConnector2">
            <a:avLst/>
          </a:prstGeom>
          <a:noFill/>
          <a:ln cap="flat" cmpd="sng" w="28575">
            <a:solidFill>
              <a:schemeClr val="dk1"/>
            </a:solidFill>
            <a:prstDash val="dot"/>
            <a:round/>
            <a:headEnd len="sm" w="sm" type="none"/>
            <a:tailEnd len="med" w="med" type="triangle"/>
          </a:ln>
        </p:spPr>
      </p:cxnSp>
      <p:sp>
        <p:nvSpPr>
          <p:cNvPr id="269" name="Google Shape;269;p33"/>
          <p:cNvSpPr/>
          <p:nvPr/>
        </p:nvSpPr>
        <p:spPr>
          <a:xfrm>
            <a:off x="6496050" y="9126441"/>
            <a:ext cx="4419600" cy="1101724"/>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Amount transferred </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through NEFT</a:t>
            </a:r>
            <a:endParaRPr b="0" i="0" sz="1400" u="none" cap="none" strike="noStrike">
              <a:solidFill>
                <a:srgbClr val="000000"/>
              </a:solidFill>
              <a:latin typeface="Tahoma"/>
              <a:ea typeface="Tahoma"/>
              <a:cs typeface="Tahoma"/>
              <a:sym typeface="Tahoma"/>
            </a:endParaRPr>
          </a:p>
        </p:txBody>
      </p:sp>
      <p:sp>
        <p:nvSpPr>
          <p:cNvPr id="270" name="Google Shape;270;p33"/>
          <p:cNvSpPr/>
          <p:nvPr/>
        </p:nvSpPr>
        <p:spPr>
          <a:xfrm>
            <a:off x="3603626" y="11352117"/>
            <a:ext cx="3130550" cy="1133474"/>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Deficient documents</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not received</a:t>
            </a:r>
            <a:endParaRPr b="0" i="0" sz="1400" u="none" cap="none" strike="noStrike">
              <a:solidFill>
                <a:srgbClr val="000000"/>
              </a:solidFill>
              <a:latin typeface="Tahoma"/>
              <a:ea typeface="Tahoma"/>
              <a:cs typeface="Tahoma"/>
              <a:sym typeface="Tahoma"/>
            </a:endParaRPr>
          </a:p>
        </p:txBody>
      </p:sp>
      <p:cxnSp>
        <p:nvCxnSpPr>
          <p:cNvPr id="271" name="Google Shape;271;p33"/>
          <p:cNvCxnSpPr>
            <a:stCxn id="264" idx="2"/>
            <a:endCxn id="262" idx="0"/>
          </p:cNvCxnSpPr>
          <p:nvPr/>
        </p:nvCxnSpPr>
        <p:spPr>
          <a:xfrm rot="5400000">
            <a:off x="1908150" y="10110717"/>
            <a:ext cx="1098600" cy="1371600"/>
          </a:xfrm>
          <a:prstGeom prst="bentConnector3">
            <a:avLst>
              <a:gd fmla="val 50000" name="adj1"/>
            </a:avLst>
          </a:prstGeom>
          <a:noFill/>
          <a:ln cap="flat" cmpd="sng" w="28575">
            <a:solidFill>
              <a:schemeClr val="dk1"/>
            </a:solidFill>
            <a:prstDash val="dot"/>
            <a:round/>
            <a:headEnd len="sm" w="sm" type="none"/>
            <a:tailEnd len="med" w="med" type="triangle"/>
          </a:ln>
        </p:spPr>
      </p:cxnSp>
      <p:cxnSp>
        <p:nvCxnSpPr>
          <p:cNvPr id="272" name="Google Shape;272;p33"/>
          <p:cNvCxnSpPr/>
          <p:nvPr/>
        </p:nvCxnSpPr>
        <p:spPr>
          <a:xfrm>
            <a:off x="3909475" y="10343095"/>
            <a:ext cx="1521900" cy="913200"/>
          </a:xfrm>
          <a:prstGeom prst="bentConnector3">
            <a:avLst>
              <a:gd fmla="val 50000" name="adj1"/>
            </a:avLst>
          </a:prstGeom>
          <a:noFill/>
          <a:ln cap="flat" cmpd="sng" w="28575">
            <a:solidFill>
              <a:schemeClr val="dk1"/>
            </a:solidFill>
            <a:prstDash val="dot"/>
            <a:round/>
            <a:headEnd len="sm" w="sm" type="none"/>
            <a:tailEnd len="med" w="med" type="triangle"/>
          </a:ln>
        </p:spPr>
      </p:cxnSp>
      <p:sp>
        <p:nvSpPr>
          <p:cNvPr id="273" name="Google Shape;273;p33"/>
          <p:cNvSpPr/>
          <p:nvPr/>
        </p:nvSpPr>
        <p:spPr>
          <a:xfrm>
            <a:off x="5314950" y="1544541"/>
            <a:ext cx="4419600" cy="1187450"/>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Claim documents received</a:t>
            </a:r>
            <a:br>
              <a:rPr b="0" i="0" lang="en-US" sz="2400" u="none" cap="none" strike="noStrike">
                <a:solidFill>
                  <a:schemeClr val="dk1"/>
                </a:solidFill>
                <a:latin typeface="Tahoma"/>
                <a:ea typeface="Tahoma"/>
                <a:cs typeface="Tahoma"/>
                <a:sym typeface="Tahoma"/>
              </a:rPr>
            </a:br>
            <a:r>
              <a:rPr b="0" i="0" lang="en-US" sz="2400" u="none" cap="none" strike="noStrike">
                <a:solidFill>
                  <a:schemeClr val="dk1"/>
                </a:solidFill>
                <a:latin typeface="Tahoma"/>
                <a:ea typeface="Tahoma"/>
                <a:cs typeface="Tahoma"/>
                <a:sym typeface="Tahoma"/>
              </a:rPr>
              <a:t>from  Insured member</a:t>
            </a:r>
            <a:endParaRPr b="0" i="0" sz="1400" u="none" cap="none" strike="noStrike">
              <a:solidFill>
                <a:srgbClr val="000000"/>
              </a:solidFill>
              <a:latin typeface="Tahoma"/>
              <a:ea typeface="Tahoma"/>
              <a:cs typeface="Tahoma"/>
              <a:sym typeface="Tahoma"/>
            </a:endParaRPr>
          </a:p>
        </p:txBody>
      </p:sp>
      <p:sp>
        <p:nvSpPr>
          <p:cNvPr id="274" name="Google Shape;274;p33"/>
          <p:cNvSpPr/>
          <p:nvPr/>
        </p:nvSpPr>
        <p:spPr>
          <a:xfrm>
            <a:off x="342900" y="1544541"/>
            <a:ext cx="4419600" cy="1187450"/>
          </a:xfrm>
          <a:prstGeom prst="roundRect">
            <a:avLst>
              <a:gd fmla="val 16667" name="adj"/>
            </a:avLst>
          </a:prstGeom>
          <a:solidFill>
            <a:srgbClr val="F2F2F2"/>
          </a:solidFill>
          <a:ln cap="flat" cmpd="sng" w="38100">
            <a:solidFill>
              <a:schemeClr val="dk1"/>
            </a:solidFill>
            <a:prstDash val="dash"/>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ahoma"/>
                <a:ea typeface="Tahoma"/>
                <a:cs typeface="Tahoma"/>
                <a:sym typeface="Tahoma"/>
              </a:rPr>
              <a:t>After treatment, bills are settled as out of pocket expense </a:t>
            </a:r>
            <a:endParaRPr b="0" i="0" sz="2400" u="none" cap="none" strike="noStrike">
              <a:solidFill>
                <a:schemeClr val="dk1"/>
              </a:solidFill>
              <a:latin typeface="Tahoma"/>
              <a:ea typeface="Tahoma"/>
              <a:cs typeface="Tahoma"/>
              <a:sym typeface="Tahoma"/>
            </a:endParaRPr>
          </a:p>
        </p:txBody>
      </p:sp>
      <p:cxnSp>
        <p:nvCxnSpPr>
          <p:cNvPr id="275" name="Google Shape;275;p33"/>
          <p:cNvCxnSpPr/>
          <p:nvPr/>
        </p:nvCxnSpPr>
        <p:spPr>
          <a:xfrm>
            <a:off x="11715750" y="5294215"/>
            <a:ext cx="3667200" cy="1838400"/>
          </a:xfrm>
          <a:prstGeom prst="bentConnector3">
            <a:avLst>
              <a:gd fmla="val 99868" name="adj1"/>
            </a:avLst>
          </a:prstGeom>
          <a:noFill/>
          <a:ln cap="flat" cmpd="sng" w="28575">
            <a:solidFill>
              <a:schemeClr val="dk1"/>
            </a:solidFill>
            <a:prstDash val="dot"/>
            <a:round/>
            <a:headEnd len="sm" w="sm" type="none"/>
            <a:tailEnd len="med" w="med" type="triangle"/>
          </a:ln>
        </p:spPr>
      </p:cxnSp>
      <p:cxnSp>
        <p:nvCxnSpPr>
          <p:cNvPr id="276" name="Google Shape;276;p33"/>
          <p:cNvCxnSpPr/>
          <p:nvPr/>
        </p:nvCxnSpPr>
        <p:spPr>
          <a:xfrm flipH="1">
            <a:off x="800238" y="3665437"/>
            <a:ext cx="8546400" cy="7629600"/>
          </a:xfrm>
          <a:prstGeom prst="bentConnector3">
            <a:avLst>
              <a:gd fmla="val 100823" name="adj1"/>
            </a:avLst>
          </a:prstGeom>
          <a:noFill/>
          <a:ln cap="flat" cmpd="sng" w="9525">
            <a:solidFill>
              <a:schemeClr val="dk1"/>
            </a:solidFill>
            <a:prstDash val="dot"/>
            <a:round/>
            <a:headEnd len="med" w="med" type="triangle"/>
            <a:tailEnd len="med" w="med" type="triangle"/>
          </a:ln>
        </p:spPr>
      </p:cxnSp>
      <p:cxnSp>
        <p:nvCxnSpPr>
          <p:cNvPr id="277" name="Google Shape;277;p33"/>
          <p:cNvCxnSpPr/>
          <p:nvPr/>
        </p:nvCxnSpPr>
        <p:spPr>
          <a:xfrm>
            <a:off x="9378016" y="6437215"/>
            <a:ext cx="17742" cy="685800"/>
          </a:xfrm>
          <a:prstGeom prst="straightConnector1">
            <a:avLst/>
          </a:prstGeom>
          <a:noFill/>
          <a:ln cap="flat" cmpd="sng" w="9525">
            <a:solidFill>
              <a:schemeClr val="dk1"/>
            </a:solidFill>
            <a:prstDash val="solid"/>
            <a:round/>
            <a:headEnd len="sm" w="sm" type="none"/>
            <a:tailEnd len="med" w="med" type="triangle"/>
          </a:ln>
        </p:spPr>
      </p:cxnSp>
      <p:cxnSp>
        <p:nvCxnSpPr>
          <p:cNvPr id="278" name="Google Shape;278;p33"/>
          <p:cNvCxnSpPr>
            <a:endCxn id="270" idx="1"/>
          </p:cNvCxnSpPr>
          <p:nvPr/>
        </p:nvCxnSpPr>
        <p:spPr>
          <a:xfrm flipH="1" rot="10800000">
            <a:off x="3343226" y="11918854"/>
            <a:ext cx="260400" cy="4800"/>
          </a:xfrm>
          <a:prstGeom prst="straightConnector1">
            <a:avLst/>
          </a:prstGeom>
          <a:noFill/>
          <a:ln cap="flat" cmpd="sng" w="9525">
            <a:solidFill>
              <a:schemeClr val="dk1"/>
            </a:solidFill>
            <a:prstDash val="solid"/>
            <a:round/>
            <a:headEnd len="sm" w="sm" type="none"/>
            <a:tailEnd len="med" w="med" type="triangle"/>
          </a:ln>
        </p:spPr>
      </p:cxnSp>
      <p:cxnSp>
        <p:nvCxnSpPr>
          <p:cNvPr id="279" name="Google Shape;279;p33"/>
          <p:cNvCxnSpPr/>
          <p:nvPr/>
        </p:nvCxnSpPr>
        <p:spPr>
          <a:xfrm flipH="1" rot="10800000">
            <a:off x="6896100" y="11899804"/>
            <a:ext cx="260351" cy="4761"/>
          </a:xfrm>
          <a:prstGeom prst="straightConnector1">
            <a:avLst/>
          </a:prstGeom>
          <a:noFill/>
          <a:ln cap="flat" cmpd="sng" w="9525">
            <a:solidFill>
              <a:schemeClr val="dk1"/>
            </a:solidFill>
            <a:prstDash val="solid"/>
            <a:round/>
            <a:headEnd len="sm" w="sm" type="none"/>
            <a:tailEnd len="med" w="med" type="triangle"/>
          </a:ln>
        </p:spPr>
      </p:cxnSp>
      <p:cxnSp>
        <p:nvCxnSpPr>
          <p:cNvPr id="280" name="Google Shape;280;p33"/>
          <p:cNvCxnSpPr/>
          <p:nvPr/>
        </p:nvCxnSpPr>
        <p:spPr>
          <a:xfrm flipH="1" rot="10800000">
            <a:off x="10725150" y="11842654"/>
            <a:ext cx="260351" cy="4761"/>
          </a:xfrm>
          <a:prstGeom prst="straightConnector1">
            <a:avLst/>
          </a:prstGeom>
          <a:noFill/>
          <a:ln cap="flat" cmpd="sng" w="9525">
            <a:solidFill>
              <a:schemeClr val="dk1"/>
            </a:solidFill>
            <a:prstDash val="solid"/>
            <a:round/>
            <a:headEnd len="sm" w="sm" type="none"/>
            <a:tailEnd len="med" w="med" type="triangle"/>
          </a:ln>
        </p:spPr>
      </p:cxnSp>
      <p:cxnSp>
        <p:nvCxnSpPr>
          <p:cNvPr id="281" name="Google Shape;281;p33"/>
          <p:cNvCxnSpPr/>
          <p:nvPr/>
        </p:nvCxnSpPr>
        <p:spPr>
          <a:xfrm flipH="1" rot="10800000">
            <a:off x="13582650" y="11899804"/>
            <a:ext cx="260351" cy="4761"/>
          </a:xfrm>
          <a:prstGeom prst="straightConnector1">
            <a:avLst/>
          </a:prstGeom>
          <a:noFill/>
          <a:ln cap="flat" cmpd="sng" w="9525">
            <a:solidFill>
              <a:schemeClr val="dk1"/>
            </a:solidFill>
            <a:prstDash val="solid"/>
            <a:round/>
            <a:headEnd len="sm" w="sm" type="none"/>
            <a:tailEnd len="med" w="med" type="triangle"/>
          </a:ln>
        </p:spPr>
      </p:cxnSp>
      <p:cxnSp>
        <p:nvCxnSpPr>
          <p:cNvPr id="282" name="Google Shape;282;p33"/>
          <p:cNvCxnSpPr/>
          <p:nvPr/>
        </p:nvCxnSpPr>
        <p:spPr>
          <a:xfrm>
            <a:off x="15269198" y="10356704"/>
            <a:ext cx="8277" cy="933546"/>
          </a:xfrm>
          <a:prstGeom prst="straightConnector1">
            <a:avLst/>
          </a:prstGeom>
          <a:noFill/>
          <a:ln cap="flat" cmpd="sng" w="9525">
            <a:solidFill>
              <a:schemeClr val="dk1"/>
            </a:solidFill>
            <a:prstDash val="solid"/>
            <a:round/>
            <a:headEnd len="sm" w="sm" type="none"/>
            <a:tailEnd len="med" w="med" type="triangle"/>
          </a:ln>
        </p:spPr>
      </p:cxnSp>
      <p:cxnSp>
        <p:nvCxnSpPr>
          <p:cNvPr id="283" name="Google Shape;283;p33"/>
          <p:cNvCxnSpPr/>
          <p:nvPr/>
        </p:nvCxnSpPr>
        <p:spPr>
          <a:xfrm>
            <a:off x="15250148" y="8485773"/>
            <a:ext cx="8277" cy="579658"/>
          </a:xfrm>
          <a:prstGeom prst="straightConnector1">
            <a:avLst/>
          </a:prstGeom>
          <a:noFill/>
          <a:ln cap="flat" cmpd="sng" w="9525">
            <a:solidFill>
              <a:schemeClr val="dk1"/>
            </a:solidFill>
            <a:prstDash val="solid"/>
            <a:round/>
            <a:headEnd len="sm" w="sm" type="none"/>
            <a:tailEnd len="med" w="med" type="triangle"/>
          </a:ln>
        </p:spPr>
      </p:cxnSp>
      <p:cxnSp>
        <p:nvCxnSpPr>
          <p:cNvPr id="284" name="Google Shape;284;p33"/>
          <p:cNvCxnSpPr/>
          <p:nvPr/>
        </p:nvCxnSpPr>
        <p:spPr>
          <a:xfrm>
            <a:off x="3201024" y="8495298"/>
            <a:ext cx="8277" cy="579658"/>
          </a:xfrm>
          <a:prstGeom prst="straightConnector1">
            <a:avLst/>
          </a:prstGeom>
          <a:noFill/>
          <a:ln cap="flat" cmpd="sng" w="9525">
            <a:solidFill>
              <a:schemeClr val="dk1"/>
            </a:solidFill>
            <a:prstDash val="solid"/>
            <a:round/>
            <a:headEnd len="sm" w="sm" type="none"/>
            <a:tailEnd len="med" w="med" type="triangle"/>
          </a:ln>
        </p:spPr>
      </p:cxnSp>
      <p:sp>
        <p:nvSpPr>
          <p:cNvPr id="285" name="Google Shape;285;p33"/>
          <p:cNvSpPr/>
          <p:nvPr/>
        </p:nvSpPr>
        <p:spPr>
          <a:xfrm>
            <a:off x="17516475" y="671511"/>
            <a:ext cx="6707979" cy="9571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Notes: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Claim form Part-A &amp; Part-B dully filled and signed must be submitted.</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Value of claim has to be specified with documentary proof like bill and reports. </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Each bill have to be backed by respective reports or prescription.</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Shortfall documents as requested by the Insurer / TPA shall be submitted by the employee/insured at the earliest to avoid rejection / closure of claim.</a:t>
            </a:r>
            <a:endParaRPr b="0" i="0" sz="2800" u="none" cap="none" strike="noStrike">
              <a:solidFill>
                <a:srgbClr val="000000"/>
              </a:solidFill>
              <a:latin typeface="Calibri"/>
              <a:ea typeface="Calibri"/>
              <a:cs typeface="Calibri"/>
              <a:sym typeface="Calibri"/>
            </a:endParaRPr>
          </a:p>
          <a:p>
            <a:pPr indent="-393700" lvl="0" marL="571500" marR="0" rtl="0" algn="l">
              <a:lnSpc>
                <a:spcPct val="100000"/>
              </a:lnSpc>
              <a:spcBef>
                <a:spcPts val="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571500" lvl="0" marL="5715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A general turn-around time (TAT) of 15-21 working days is expected from the date of registration of claims documents in full or final submission of shortfall documents to settlement of claim.</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Helvetica Neue"/>
              <a:ea typeface="Helvetica Neue"/>
              <a:cs typeface="Helvetica Neue"/>
              <a:sym typeface="Helvetica Neue"/>
            </a:endParaRPr>
          </a:p>
        </p:txBody>
      </p:sp>
      <p:sp>
        <p:nvSpPr>
          <p:cNvPr id="286" name="Google Shape;286;p33"/>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Reimbursement Claims Process</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http://www.bcgsecurities.com/images/icon-phone.png" id="295" name="Google Shape;295;p35"/>
          <p:cNvPicPr preferRelativeResize="0"/>
          <p:nvPr/>
        </p:nvPicPr>
        <p:blipFill rotWithShape="1">
          <a:blip r:embed="rId3">
            <a:alphaModFix/>
          </a:blip>
          <a:srcRect b="14135" l="11972" r="12674" t="12267"/>
          <a:stretch/>
        </p:blipFill>
        <p:spPr>
          <a:xfrm>
            <a:off x="295647" y="1854200"/>
            <a:ext cx="2136401" cy="2044095"/>
          </a:xfrm>
          <a:prstGeom prst="rect">
            <a:avLst/>
          </a:prstGeom>
          <a:noFill/>
          <a:ln>
            <a:noFill/>
          </a:ln>
        </p:spPr>
      </p:pic>
      <p:pic>
        <p:nvPicPr>
          <p:cNvPr descr="http://www.thakralone.com/sites/default/files/images/email-logo.png" id="296" name="Google Shape;296;p35"/>
          <p:cNvPicPr preferRelativeResize="0"/>
          <p:nvPr/>
        </p:nvPicPr>
        <p:blipFill rotWithShape="1">
          <a:blip r:embed="rId4">
            <a:alphaModFix/>
          </a:blip>
          <a:srcRect b="14135" l="14018" r="12383" t="12267"/>
          <a:stretch/>
        </p:blipFill>
        <p:spPr>
          <a:xfrm>
            <a:off x="349245" y="4957992"/>
            <a:ext cx="2082803" cy="1971300"/>
          </a:xfrm>
          <a:prstGeom prst="rect">
            <a:avLst/>
          </a:prstGeom>
          <a:noFill/>
          <a:ln>
            <a:noFill/>
          </a:ln>
        </p:spPr>
      </p:pic>
      <p:pic>
        <p:nvPicPr>
          <p:cNvPr descr="http://t1.gstatic.com/images?q=tbn:ANd9GcTgnHmfYrkjmUhnX6hLMpf-Hyi4l97IpWkeE5OJXwEGN63gqbQMGw" id="297" name="Google Shape;297;p35"/>
          <p:cNvPicPr preferRelativeResize="0"/>
          <p:nvPr/>
        </p:nvPicPr>
        <p:blipFill rotWithShape="1">
          <a:blip r:embed="rId5">
            <a:alphaModFix/>
          </a:blip>
          <a:srcRect b="0" l="0" r="0" t="0"/>
          <a:stretch/>
        </p:blipFill>
        <p:spPr>
          <a:xfrm>
            <a:off x="431695" y="8646046"/>
            <a:ext cx="1917900" cy="1837200"/>
          </a:xfrm>
          <a:prstGeom prst="roundRect">
            <a:avLst>
              <a:gd fmla="val 16667" name="adj"/>
            </a:avLst>
          </a:prstGeom>
          <a:noFill/>
          <a:ln>
            <a:noFill/>
          </a:ln>
          <a:effectLst>
            <a:outerShdw blurRad="50800" rotWithShape="0" algn="t" dir="5400000" dist="38100">
              <a:srgbClr val="000000">
                <a:alpha val="40000"/>
              </a:srgbClr>
            </a:outerShdw>
          </a:effectLst>
        </p:spPr>
      </p:pic>
      <p:pic>
        <p:nvPicPr>
          <p:cNvPr descr="http://www.loveperco.com/girl2.jpg" id="298" name="Google Shape;298;p35"/>
          <p:cNvPicPr preferRelativeResize="0"/>
          <p:nvPr/>
        </p:nvPicPr>
        <p:blipFill rotWithShape="1">
          <a:blip r:embed="rId6">
            <a:alphaModFix/>
          </a:blip>
          <a:srcRect b="0" l="14683" r="0" t="0"/>
          <a:stretch/>
        </p:blipFill>
        <p:spPr>
          <a:xfrm>
            <a:off x="14319247" y="1905001"/>
            <a:ext cx="2105025" cy="1993294"/>
          </a:xfrm>
          <a:prstGeom prst="roundRect">
            <a:avLst>
              <a:gd fmla="val 16667" name="adj"/>
            </a:avLst>
          </a:prstGeom>
          <a:noFill/>
          <a:ln>
            <a:noFill/>
          </a:ln>
          <a:effectLst>
            <a:outerShdw blurRad="50800" rotWithShape="0" algn="t" dir="5400000" dist="38100">
              <a:srgbClr val="000000">
                <a:alpha val="40000"/>
              </a:srgbClr>
            </a:outerShdw>
          </a:effectLst>
        </p:spPr>
      </p:pic>
      <p:pic>
        <p:nvPicPr>
          <p:cNvPr descr="http://smallbusiness.chron.com/DM-Resize/photos.demandstudios.com/getty/article/178/170/86486183.jpg?w=600&amp;h=600&amp;keep_ratio=1" id="299" name="Google Shape;299;p35"/>
          <p:cNvPicPr preferRelativeResize="0"/>
          <p:nvPr/>
        </p:nvPicPr>
        <p:blipFill rotWithShape="1">
          <a:blip r:embed="rId7">
            <a:alphaModFix/>
          </a:blip>
          <a:srcRect b="0" l="15771" r="0" t="5257"/>
          <a:stretch/>
        </p:blipFill>
        <p:spPr>
          <a:xfrm>
            <a:off x="14319247" y="4448352"/>
            <a:ext cx="2105025" cy="1930883"/>
          </a:xfrm>
          <a:prstGeom prst="roundRect">
            <a:avLst>
              <a:gd fmla="val 16667" name="adj"/>
            </a:avLst>
          </a:prstGeom>
          <a:noFill/>
          <a:ln>
            <a:noFill/>
          </a:ln>
        </p:spPr>
      </p:pic>
      <p:pic>
        <p:nvPicPr>
          <p:cNvPr descr="http://t3.gstatic.com/images?q=tbn:ANd9GcT_TbrDv3yAIPeGxJuOryVqItO0Jziyoh98RRL0L4hbKoq-QxFd" id="300" name="Google Shape;300;p35"/>
          <p:cNvPicPr preferRelativeResize="0"/>
          <p:nvPr/>
        </p:nvPicPr>
        <p:blipFill rotWithShape="1">
          <a:blip r:embed="rId8">
            <a:alphaModFix/>
          </a:blip>
          <a:srcRect b="0" l="0" r="0" t="0"/>
          <a:stretch/>
        </p:blipFill>
        <p:spPr>
          <a:xfrm>
            <a:off x="14319247" y="6929292"/>
            <a:ext cx="2105100" cy="1976100"/>
          </a:xfrm>
          <a:prstGeom prst="roundRect">
            <a:avLst>
              <a:gd fmla="val 16667" name="adj"/>
            </a:avLst>
          </a:prstGeom>
          <a:noFill/>
          <a:ln>
            <a:noFill/>
          </a:ln>
        </p:spPr>
      </p:pic>
      <p:pic>
        <p:nvPicPr>
          <p:cNvPr id="301" name="Google Shape;301;p35"/>
          <p:cNvPicPr preferRelativeResize="0"/>
          <p:nvPr/>
        </p:nvPicPr>
        <p:blipFill rotWithShape="1">
          <a:blip r:embed="rId9">
            <a:alphaModFix/>
          </a:blip>
          <a:srcRect b="0" l="0" r="0" t="0"/>
          <a:stretch/>
        </p:blipFill>
        <p:spPr>
          <a:xfrm>
            <a:off x="14319247" y="9440508"/>
            <a:ext cx="2105100" cy="1747500"/>
          </a:xfrm>
          <a:prstGeom prst="roundRect">
            <a:avLst>
              <a:gd fmla="val 16667" name="adj"/>
            </a:avLst>
          </a:prstGeom>
          <a:noFill/>
          <a:ln>
            <a:noFill/>
          </a:ln>
        </p:spPr>
      </p:pic>
      <p:sp>
        <p:nvSpPr>
          <p:cNvPr id="302" name="Google Shape;302;p35"/>
          <p:cNvSpPr/>
          <p:nvPr/>
        </p:nvSpPr>
        <p:spPr>
          <a:xfrm>
            <a:off x="2889248" y="1905001"/>
            <a:ext cx="10820400" cy="1993294"/>
          </a:xfrm>
          <a:prstGeom prst="roundRect">
            <a:avLst>
              <a:gd fmla="val 16667" name="adj"/>
            </a:avLst>
          </a:prstGeom>
          <a:solidFill>
            <a:srgbClr val="752127"/>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Name: </a:t>
            </a:r>
            <a:r>
              <a:rPr lang="en-US" sz="3200">
                <a:solidFill>
                  <a:schemeClr val="lt1"/>
                </a:solidFill>
                <a:latin typeface="Calibri"/>
                <a:ea typeface="Calibri"/>
                <a:cs typeface="Calibri"/>
                <a:sym typeface="Calibri"/>
              </a:rPr>
              <a:t>Rakesh B R</a:t>
            </a:r>
            <a:endParaRPr b="0" i="0" sz="3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Phone: </a:t>
            </a:r>
            <a:r>
              <a:rPr lang="en-US" sz="3200">
                <a:solidFill>
                  <a:schemeClr val="lt1"/>
                </a:solidFill>
                <a:latin typeface="Calibri"/>
                <a:ea typeface="Calibri"/>
                <a:cs typeface="Calibri"/>
                <a:sym typeface="Calibri"/>
              </a:rPr>
              <a:t>8951908451</a:t>
            </a:r>
            <a:endParaRPr sz="3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Email: </a:t>
            </a:r>
            <a:r>
              <a:rPr lang="en-US" sz="2800">
                <a:solidFill>
                  <a:schemeClr val="lt1"/>
                </a:solidFill>
                <a:latin typeface="Calibri"/>
                <a:ea typeface="Calibri"/>
                <a:cs typeface="Calibri"/>
                <a:sym typeface="Calibri"/>
              </a:rPr>
              <a:t>rakesh.br@Stenhouse.in</a:t>
            </a:r>
            <a:endParaRPr sz="3200">
              <a:solidFill>
                <a:schemeClr val="lt1"/>
              </a:solidFill>
              <a:latin typeface="Calibri"/>
              <a:ea typeface="Calibri"/>
              <a:cs typeface="Calibri"/>
              <a:sym typeface="Calibri"/>
            </a:endParaRPr>
          </a:p>
          <a:p>
            <a:pPr indent="0" lvl="0" marL="0" marR="0" rtl="0" algn="ctr">
              <a:lnSpc>
                <a:spcPct val="130000"/>
              </a:lnSpc>
              <a:spcBef>
                <a:spcPts val="0"/>
              </a:spcBef>
              <a:spcAft>
                <a:spcPts val="0"/>
              </a:spcAft>
              <a:buClr>
                <a:srgbClr val="000000"/>
              </a:buClr>
              <a:buSzPts val="48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5"/>
          <p:cNvSpPr/>
          <p:nvPr/>
        </p:nvSpPr>
        <p:spPr>
          <a:xfrm>
            <a:off x="2965450" y="4627575"/>
            <a:ext cx="10820400" cy="3090300"/>
          </a:xfrm>
          <a:prstGeom prst="roundRect">
            <a:avLst>
              <a:gd fmla="val 16667" name="adj"/>
            </a:avLst>
          </a:prstGeom>
          <a:solidFill>
            <a:srgbClr val="752127"/>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3200" u="sng">
                <a:solidFill>
                  <a:schemeClr val="lt1"/>
                </a:solidFill>
                <a:latin typeface="Calibri"/>
                <a:ea typeface="Calibri"/>
                <a:cs typeface="Calibri"/>
                <a:sym typeface="Calibri"/>
              </a:rPr>
              <a:t>Ericson TPA SPOC</a:t>
            </a:r>
            <a:endParaRPr b="1" sz="3200" u="sng">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3200">
                <a:solidFill>
                  <a:schemeClr val="lt1"/>
                </a:solidFill>
                <a:latin typeface="Calibri"/>
                <a:ea typeface="Calibri"/>
                <a:cs typeface="Calibri"/>
                <a:sym typeface="Calibri"/>
              </a:rPr>
              <a:t>Chetan B</a:t>
            </a:r>
            <a:endParaRPr sz="32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3200">
                <a:solidFill>
                  <a:schemeClr val="lt1"/>
                </a:solidFill>
                <a:latin typeface="Calibri"/>
                <a:ea typeface="Calibri"/>
                <a:cs typeface="Calibri"/>
                <a:sym typeface="Calibri"/>
              </a:rPr>
              <a:t>Email: chetanb@ericsontpa.com</a:t>
            </a:r>
            <a:endParaRPr sz="3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Mohammed Azeez</a:t>
            </a:r>
            <a:endParaRPr sz="3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Email: azeez@ericsontpa.com</a:t>
            </a:r>
            <a:endParaRPr b="0" i="0" sz="3200" u="none" cap="none" strike="noStrike">
              <a:solidFill>
                <a:schemeClr val="lt1"/>
              </a:solidFill>
              <a:latin typeface="Calibri"/>
              <a:ea typeface="Calibri"/>
              <a:cs typeface="Calibri"/>
              <a:sym typeface="Calibri"/>
            </a:endParaRPr>
          </a:p>
        </p:txBody>
      </p:sp>
      <p:sp>
        <p:nvSpPr>
          <p:cNvPr id="304" name="Google Shape;304;p35"/>
          <p:cNvSpPr/>
          <p:nvPr/>
        </p:nvSpPr>
        <p:spPr>
          <a:xfrm>
            <a:off x="2680798" y="8224700"/>
            <a:ext cx="10820400" cy="2679900"/>
          </a:xfrm>
          <a:prstGeom prst="roundRect">
            <a:avLst>
              <a:gd fmla="val 16667" name="adj"/>
            </a:avLst>
          </a:prstGeom>
          <a:solidFill>
            <a:srgbClr val="752127"/>
          </a:solidFill>
          <a:ln>
            <a:noFill/>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Helvetica Neue"/>
              <a:buNone/>
            </a:pPr>
            <a:r>
              <a:rPr b="1" i="0" lang="en-US" sz="2800" u="sng" cap="none" strike="noStrike">
                <a:solidFill>
                  <a:schemeClr val="lt1"/>
                </a:solidFill>
                <a:latin typeface="Helvetica Neue"/>
                <a:ea typeface="Helvetica Neue"/>
                <a:cs typeface="Helvetica Neue"/>
                <a:sym typeface="Helvetica Neue"/>
              </a:rPr>
              <a:t>Escalation:</a:t>
            </a:r>
            <a:endParaRPr/>
          </a:p>
          <a:p>
            <a:pPr indent="0" lvl="0" marL="0" marR="0" rtl="0" algn="l">
              <a:lnSpc>
                <a:spcPct val="100000"/>
              </a:lnSpc>
              <a:spcBef>
                <a:spcPts val="2250"/>
              </a:spcBef>
              <a:spcAft>
                <a:spcPts val="0"/>
              </a:spcAft>
              <a:buNone/>
            </a:pPr>
            <a:r>
              <a:rPr b="0" i="0" lang="en-US" sz="2800" u="none" cap="none" strike="noStrike">
                <a:solidFill>
                  <a:schemeClr val="lt1"/>
                </a:solidFill>
                <a:latin typeface="Calibri"/>
                <a:ea typeface="Calibri"/>
                <a:cs typeface="Calibri"/>
                <a:sym typeface="Calibri"/>
              </a:rPr>
              <a:t>Level </a:t>
            </a:r>
            <a:r>
              <a:rPr lang="en-US" sz="2800">
                <a:solidFill>
                  <a:schemeClr val="lt1"/>
                </a:solidFill>
                <a:latin typeface="Calibri"/>
                <a:ea typeface="Calibri"/>
                <a:cs typeface="Calibri"/>
                <a:sym typeface="Calibri"/>
              </a:rPr>
              <a:t>1</a:t>
            </a:r>
            <a:r>
              <a:rPr b="0" i="0" lang="en-US" sz="2800" u="none" cap="none" strike="noStrike">
                <a:solidFill>
                  <a:schemeClr val="lt1"/>
                </a:solidFill>
                <a:latin typeface="Calibri"/>
                <a:ea typeface="Calibri"/>
                <a:cs typeface="Calibri"/>
                <a:sym typeface="Calibri"/>
              </a:rPr>
              <a:t>: Ashwini Patil- 9741378844 - ashwini.p@Stenhouse.in</a:t>
            </a:r>
            <a:endParaRPr b="0" i="1" sz="2800" u="none" cap="none" strike="noStrike">
              <a:solidFill>
                <a:schemeClr val="lt1"/>
              </a:solidFill>
              <a:latin typeface="Calibri"/>
              <a:ea typeface="Calibri"/>
              <a:cs typeface="Calibri"/>
              <a:sym typeface="Calibri"/>
            </a:endParaRPr>
          </a:p>
          <a:p>
            <a:pPr indent="0" lvl="0" marL="0" marR="0" rtl="0" algn="l">
              <a:lnSpc>
                <a:spcPct val="100000"/>
              </a:lnSpc>
              <a:spcBef>
                <a:spcPts val="2250"/>
              </a:spcBef>
              <a:spcAft>
                <a:spcPts val="0"/>
              </a:spcAft>
              <a:buClr>
                <a:srgbClr val="000000"/>
              </a:buClr>
              <a:buSzPts val="2800"/>
              <a:buFont typeface="Helvetica Neue"/>
              <a:buNone/>
            </a:pPr>
            <a:r>
              <a:rPr b="0" i="0" lang="en-US" sz="2800" u="none" cap="none" strike="noStrike">
                <a:solidFill>
                  <a:schemeClr val="lt1"/>
                </a:solidFill>
                <a:latin typeface="Calibri"/>
                <a:ea typeface="Calibri"/>
                <a:cs typeface="Calibri"/>
                <a:sym typeface="Calibri"/>
              </a:rPr>
              <a:t>Level </a:t>
            </a:r>
            <a:r>
              <a:rPr lang="en-US" sz="2800">
                <a:solidFill>
                  <a:schemeClr val="lt1"/>
                </a:solidFill>
                <a:latin typeface="Calibri"/>
                <a:ea typeface="Calibri"/>
                <a:cs typeface="Calibri"/>
                <a:sym typeface="Calibri"/>
              </a:rPr>
              <a:t>2</a:t>
            </a:r>
            <a:r>
              <a:rPr b="0" i="0" lang="en-US" sz="2800" u="none" cap="none" strike="noStrike">
                <a:solidFill>
                  <a:schemeClr val="lt1"/>
                </a:solidFill>
                <a:latin typeface="Calibri"/>
                <a:ea typeface="Calibri"/>
                <a:cs typeface="Calibri"/>
                <a:sym typeface="Calibri"/>
              </a:rPr>
              <a:t>: Jiji George	- 7259652011	- jiji.george@stenhouse.in</a:t>
            </a:r>
            <a:endParaRPr b="0" i="0" sz="2800" u="none" cap="none" strike="noStrike">
              <a:solidFill>
                <a:schemeClr val="lt1"/>
              </a:solidFill>
              <a:latin typeface="Calibri"/>
              <a:ea typeface="Calibri"/>
              <a:cs typeface="Calibri"/>
              <a:sym typeface="Calibri"/>
            </a:endParaRPr>
          </a:p>
        </p:txBody>
      </p:sp>
      <p:sp>
        <p:nvSpPr>
          <p:cNvPr id="305" name="Google Shape;305;p35"/>
          <p:cNvSpPr txBox="1"/>
          <p:nvPr/>
        </p:nvSpPr>
        <p:spPr>
          <a:xfrm>
            <a:off x="17519650" y="481950"/>
            <a:ext cx="6603600" cy="1285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600"/>
              </a:spcBef>
              <a:spcAft>
                <a:spcPts val="0"/>
              </a:spcAft>
              <a:buClr>
                <a:srgbClr val="B3B3B3"/>
              </a:buClr>
              <a:buSzPts val="2800"/>
              <a:buFont typeface="Helvetica Neue"/>
              <a:buNone/>
            </a:pPr>
            <a:r>
              <a:rPr b="1" i="0" lang="en-US" sz="3600" u="sng" cap="none" strike="noStrike">
                <a:solidFill>
                  <a:schemeClr val="lt1"/>
                </a:solidFill>
                <a:latin typeface="Calibri"/>
                <a:ea typeface="Calibri"/>
                <a:cs typeface="Calibri"/>
                <a:sym typeface="Calibri"/>
              </a:rPr>
              <a:t>Turn-around-Time</a:t>
            </a:r>
            <a:endParaRPr/>
          </a:p>
          <a:p>
            <a:pPr indent="0" lvl="0" marL="0" marR="0" rtl="0" algn="l">
              <a:lnSpc>
                <a:spcPct val="100000"/>
              </a:lnSpc>
              <a:spcBef>
                <a:spcPts val="600"/>
              </a:spcBef>
              <a:spcAft>
                <a:spcPts val="0"/>
              </a:spcAft>
              <a:buClr>
                <a:srgbClr val="B3B3B3"/>
              </a:buClr>
              <a:buSzPts val="2800"/>
              <a:buFont typeface="Helvetica Neue"/>
              <a:buNone/>
            </a:pPr>
            <a:r>
              <a:t/>
            </a:r>
            <a:endParaRPr b="1" i="0" sz="1800" u="sng"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1" i="0" lang="en-US" sz="2800" u="none" cap="none" strike="noStrike">
                <a:solidFill>
                  <a:schemeClr val="lt1"/>
                </a:solidFill>
                <a:latin typeface="Calibri"/>
                <a:ea typeface="Calibri"/>
                <a:cs typeface="Calibri"/>
                <a:sym typeface="Calibri"/>
              </a:rPr>
              <a:t>Cashless Authorization </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Fresh Request  					2-3 hours</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Emergency Hospitalization	1-2 hours</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Deficiency 						2-3 hours</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000"/>
              <a:buFont typeface="Arial"/>
              <a:buNone/>
            </a:pPr>
            <a:r>
              <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1" i="0" lang="en-US" sz="2800" u="none" cap="none" strike="noStrike">
                <a:solidFill>
                  <a:schemeClr val="lt1"/>
                </a:solidFill>
                <a:latin typeface="Calibri"/>
                <a:ea typeface="Calibri"/>
                <a:cs typeface="Calibri"/>
                <a:sym typeface="Calibri"/>
              </a:rPr>
              <a:t>Reimbursement Claims</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Claim Settlement	15-21 working days</a:t>
            </a:r>
            <a:endParaRPr/>
          </a:p>
          <a:p>
            <a:pPr indent="0" lvl="0" marL="0" marR="0" rtl="0" algn="l">
              <a:lnSpc>
                <a:spcPct val="100000"/>
              </a:lnSpc>
              <a:spcBef>
                <a:spcPts val="600"/>
              </a:spcBef>
              <a:spcAft>
                <a:spcPts val="0"/>
              </a:spcAft>
              <a:buClr>
                <a:srgbClr val="B3B3B3"/>
              </a:buClr>
              <a:buSzPts val="2800"/>
              <a:buFont typeface="Helvetica Neue"/>
              <a:buNone/>
            </a:pPr>
            <a:r>
              <a:rPr b="0" i="1" lang="en-US" sz="2800" u="none" cap="none" strike="noStrike">
                <a:solidFill>
                  <a:schemeClr val="lt1"/>
                </a:solidFill>
                <a:latin typeface="Calibri"/>
                <a:ea typeface="Calibri"/>
                <a:cs typeface="Calibri"/>
                <a:sym typeface="Calibri"/>
              </a:rPr>
              <a:t>* based on submission of all documents / shortfalls or queries</a:t>
            </a:r>
            <a:endParaRPr b="0" i="1"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400"/>
              <a:buFont typeface="Arial"/>
              <a:buNone/>
            </a:pPr>
            <a:r>
              <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1" i="0" lang="en-US" sz="2800" u="none" cap="none" strike="noStrike">
                <a:solidFill>
                  <a:schemeClr val="lt1"/>
                </a:solidFill>
                <a:latin typeface="Calibri"/>
                <a:ea typeface="Calibri"/>
                <a:cs typeface="Calibri"/>
                <a:sym typeface="Calibri"/>
              </a:rPr>
              <a:t>Deficiency</a:t>
            </a:r>
            <a:r>
              <a:rPr b="0" i="0" lang="en-US" sz="2800" u="none" cap="none" strike="noStrike">
                <a:solidFill>
                  <a:schemeClr val="lt1"/>
                </a:solidFill>
                <a:latin typeface="Calibri"/>
                <a:ea typeface="Calibri"/>
                <a:cs typeface="Calibri"/>
                <a:sym typeface="Calibri"/>
              </a:rPr>
              <a:t>		04 working days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1</a:t>
            </a:r>
            <a:r>
              <a:rPr b="0" baseline="30000" i="0" lang="en-US" sz="2800" u="none" cap="none" strike="noStrike">
                <a:solidFill>
                  <a:schemeClr val="lt1"/>
                </a:solidFill>
                <a:latin typeface="Calibri"/>
                <a:ea typeface="Calibri"/>
                <a:cs typeface="Calibri"/>
                <a:sym typeface="Calibri"/>
              </a:rPr>
              <a:t>st</a:t>
            </a:r>
            <a:r>
              <a:rPr b="0" i="0" lang="en-US" sz="2800" u="none" cap="none" strike="noStrike">
                <a:solidFill>
                  <a:schemeClr val="lt1"/>
                </a:solidFill>
                <a:latin typeface="Calibri"/>
                <a:ea typeface="Calibri"/>
                <a:cs typeface="Calibri"/>
                <a:sym typeface="Calibri"/>
              </a:rPr>
              <a:t> Reminder		10 working days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2</a:t>
            </a:r>
            <a:r>
              <a:rPr b="0" baseline="30000" i="0" lang="en-US" sz="2800" u="none" cap="none" strike="noStrike">
                <a:solidFill>
                  <a:schemeClr val="lt1"/>
                </a:solidFill>
                <a:latin typeface="Calibri"/>
                <a:ea typeface="Calibri"/>
                <a:cs typeface="Calibri"/>
                <a:sym typeface="Calibri"/>
              </a:rPr>
              <a:t>nd</a:t>
            </a:r>
            <a:r>
              <a:rPr b="0" i="0" lang="en-US" sz="2800" u="none" cap="none" strike="noStrike">
                <a:solidFill>
                  <a:schemeClr val="lt1"/>
                </a:solidFill>
                <a:latin typeface="Calibri"/>
                <a:ea typeface="Calibri"/>
                <a:cs typeface="Calibri"/>
                <a:sym typeface="Calibri"/>
              </a:rPr>
              <a:t> Reminder	15 working days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3</a:t>
            </a:r>
            <a:r>
              <a:rPr b="0" baseline="30000" i="0" lang="en-US" sz="2800" u="none" cap="none" strike="noStrike">
                <a:solidFill>
                  <a:schemeClr val="lt1"/>
                </a:solidFill>
                <a:latin typeface="Calibri"/>
                <a:ea typeface="Calibri"/>
                <a:cs typeface="Calibri"/>
                <a:sym typeface="Calibri"/>
              </a:rPr>
              <a:t>rd</a:t>
            </a:r>
            <a:r>
              <a:rPr b="0" i="0" lang="en-US" sz="2800" u="none" cap="none" strike="noStrike">
                <a:solidFill>
                  <a:schemeClr val="lt1"/>
                </a:solidFill>
                <a:latin typeface="Calibri"/>
                <a:ea typeface="Calibri"/>
                <a:cs typeface="Calibri"/>
                <a:sym typeface="Calibri"/>
              </a:rPr>
              <a:t> Reminder	15 working days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Closure Letter	45</a:t>
            </a:r>
            <a:r>
              <a:rPr b="0" baseline="30000" i="0" lang="en-US" sz="2800" u="none" cap="none" strike="noStrike">
                <a:solidFill>
                  <a:schemeClr val="lt1"/>
                </a:solidFill>
                <a:latin typeface="Calibri"/>
                <a:ea typeface="Calibri"/>
                <a:cs typeface="Calibri"/>
                <a:sym typeface="Calibri"/>
              </a:rPr>
              <a:t>th</a:t>
            </a:r>
            <a:r>
              <a:rPr b="0" i="0" lang="en-US" sz="2800" u="none" cap="none" strike="noStrike">
                <a:solidFill>
                  <a:schemeClr val="lt1"/>
                </a:solidFill>
                <a:latin typeface="Calibri"/>
                <a:ea typeface="Calibri"/>
                <a:cs typeface="Calibri"/>
                <a:sym typeface="Calibri"/>
              </a:rPr>
              <a:t> Working day</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Denial			10 working days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1" i="0" lang="en-US" sz="2800" u="none" cap="none" strike="noStrike">
                <a:solidFill>
                  <a:schemeClr val="lt1"/>
                </a:solidFill>
                <a:latin typeface="Calibri"/>
                <a:ea typeface="Calibri"/>
                <a:cs typeface="Calibri"/>
                <a:sym typeface="Calibri"/>
              </a:rPr>
              <a:t>Cards</a:t>
            </a:r>
            <a:endParaRPr b="1" i="0" sz="2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E-Cards			3-5 working days</a:t>
            </a:r>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Physical Cards	10-12 workings days</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16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1" i="0" lang="en-US" sz="2800" u="none" cap="none" strike="noStrike">
                <a:solidFill>
                  <a:schemeClr val="lt1"/>
                </a:solidFill>
                <a:latin typeface="Calibri"/>
                <a:ea typeface="Calibri"/>
                <a:cs typeface="Calibri"/>
                <a:sym typeface="Calibri"/>
              </a:rPr>
              <a:t>Response to:</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B3B3B3"/>
              </a:buClr>
              <a:buSzPts val="2800"/>
              <a:buFont typeface="Helvetica Neue"/>
              <a:buNone/>
            </a:pPr>
            <a:r>
              <a:rPr b="0" i="0" lang="en-US" sz="2800" u="none" cap="none" strike="noStrike">
                <a:solidFill>
                  <a:schemeClr val="lt1"/>
                </a:solidFill>
                <a:latin typeface="Calibri"/>
                <a:ea typeface="Calibri"/>
                <a:cs typeface="Calibri"/>
                <a:sym typeface="Calibri"/>
              </a:rPr>
              <a:t>Query / Grievance	24 hours</a:t>
            </a:r>
            <a:endParaRPr b="0" i="0" sz="2800" u="none" cap="none" strike="noStrike">
              <a:solidFill>
                <a:schemeClr val="lt1"/>
              </a:solidFill>
              <a:latin typeface="Calibri"/>
              <a:ea typeface="Calibri"/>
              <a:cs typeface="Calibri"/>
              <a:sym typeface="Calibri"/>
            </a:endParaRPr>
          </a:p>
        </p:txBody>
      </p:sp>
      <p:sp>
        <p:nvSpPr>
          <p:cNvPr id="306" name="Google Shape;306;p35"/>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Dedicated Customer Service Team</a:t>
            </a:r>
            <a:endParaRPr b="0" i="0" sz="4400" u="none" cap="none" strike="noStrike">
              <a:solidFill>
                <a:srgbClr val="073763"/>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000"/>
                                        <p:tgtEl>
                                          <p:spTgt spid="29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2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2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2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2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nvSpPr>
        <p:spPr>
          <a:xfrm>
            <a:off x="472787" y="1571625"/>
            <a:ext cx="15932726" cy="2157473"/>
          </a:xfrm>
          <a:prstGeom prst="rect">
            <a:avLst/>
          </a:prstGeom>
          <a:solidFill>
            <a:srgbClr val="D8D9DA"/>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680450" lvl="1" marL="680450" marR="0" rtl="0" algn="l">
              <a:lnSpc>
                <a:spcPct val="130000"/>
              </a:lnSpc>
              <a:spcBef>
                <a:spcPts val="0"/>
              </a:spcBef>
              <a:spcAft>
                <a:spcPts val="0"/>
              </a:spcAft>
              <a:buClr>
                <a:srgbClr val="000000"/>
              </a:buClr>
              <a:buSzPts val="3200"/>
              <a:buFont typeface="Arial"/>
              <a:buAutoNum type="arabicPeriod"/>
            </a:pPr>
            <a:r>
              <a:rPr b="1" i="0" lang="en-US" sz="2800" u="none" cap="none" strike="noStrike">
                <a:solidFill>
                  <a:srgbClr val="002060"/>
                </a:solidFill>
                <a:latin typeface="Tahoma"/>
                <a:ea typeface="Tahoma"/>
                <a:cs typeface="Tahoma"/>
                <a:sym typeface="Tahoma"/>
              </a:rPr>
              <a:t> What is the Process for Natural Addition?</a:t>
            </a:r>
            <a:endParaRPr b="0" i="0" sz="2800" u="none" cap="none" strike="noStrike">
              <a:solidFill>
                <a:srgbClr val="000000"/>
              </a:solidFill>
              <a:latin typeface="Tahoma"/>
              <a:ea typeface="Tahoma"/>
              <a:cs typeface="Tahoma"/>
              <a:sym typeface="Tahoma"/>
            </a:endParaRPr>
          </a:p>
          <a:p>
            <a:pPr indent="0" lvl="1" marL="0" marR="0" rtl="0" algn="l">
              <a:lnSpc>
                <a:spcPct val="130000"/>
              </a:lnSpc>
              <a:spcBef>
                <a:spcPts val="1600"/>
              </a:spcBef>
              <a:spcAft>
                <a:spcPts val="0"/>
              </a:spcAft>
              <a:buClr>
                <a:srgbClr val="000000"/>
              </a:buClr>
              <a:buSzPts val="3200"/>
              <a:buFont typeface="Times New Roman"/>
              <a:buNone/>
            </a:pPr>
            <a:r>
              <a:rPr b="0" i="0" lang="en-US" sz="2800" u="none" cap="none" strike="noStrike">
                <a:solidFill>
                  <a:srgbClr val="002060"/>
                </a:solidFill>
                <a:latin typeface="Tahoma"/>
                <a:ea typeface="Tahoma"/>
                <a:cs typeface="Tahoma"/>
                <a:sym typeface="Tahoma"/>
              </a:rPr>
              <a:t>Additions : Allowed for newly wed spouse or New born baby </a:t>
            </a:r>
            <a:endParaRPr b="0" i="0" sz="2800" u="none" cap="none" strike="noStrike">
              <a:solidFill>
                <a:srgbClr val="000000"/>
              </a:solidFill>
              <a:latin typeface="Tahoma"/>
              <a:ea typeface="Tahoma"/>
              <a:cs typeface="Tahoma"/>
              <a:sym typeface="Tahoma"/>
            </a:endParaRPr>
          </a:p>
          <a:p>
            <a:pPr indent="0" lvl="1" marL="0" marR="0" rtl="0" algn="l">
              <a:lnSpc>
                <a:spcPct val="130000"/>
              </a:lnSpc>
              <a:spcBef>
                <a:spcPts val="1400"/>
              </a:spcBef>
              <a:spcAft>
                <a:spcPts val="0"/>
              </a:spcAft>
              <a:buClr>
                <a:srgbClr val="000000"/>
              </a:buClr>
              <a:buSzPts val="2800"/>
              <a:buFont typeface="Times New Roman"/>
              <a:buNone/>
            </a:pPr>
            <a:r>
              <a:rPr b="0" i="0" lang="en-US" sz="2800" u="none" cap="none" strike="noStrike">
                <a:solidFill>
                  <a:srgbClr val="002060"/>
                </a:solidFill>
                <a:latin typeface="Tahoma"/>
                <a:ea typeface="Tahoma"/>
                <a:cs typeface="Tahoma"/>
                <a:sym typeface="Tahoma"/>
              </a:rPr>
              <a:t>Intimate HR - Insurer within 30days </a:t>
            </a:r>
            <a:endParaRPr b="0" i="0" sz="2800" u="none" cap="none" strike="noStrike">
              <a:solidFill>
                <a:srgbClr val="002060"/>
              </a:solidFill>
              <a:latin typeface="Tahoma"/>
              <a:ea typeface="Tahoma"/>
              <a:cs typeface="Tahoma"/>
              <a:sym typeface="Tahoma"/>
            </a:endParaRPr>
          </a:p>
        </p:txBody>
      </p:sp>
      <p:sp>
        <p:nvSpPr>
          <p:cNvPr id="312" name="Google Shape;312;p36"/>
          <p:cNvSpPr txBox="1"/>
          <p:nvPr/>
        </p:nvSpPr>
        <p:spPr>
          <a:xfrm>
            <a:off x="529937" y="4210051"/>
            <a:ext cx="15932726" cy="1977937"/>
          </a:xfrm>
          <a:prstGeom prst="rect">
            <a:avLst/>
          </a:prstGeom>
          <a:solidFill>
            <a:srgbClr val="D8D9DA"/>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680450" lvl="0" marL="680450" marR="0" rtl="0" algn="ctr">
              <a:lnSpc>
                <a:spcPct val="130000"/>
              </a:lnSpc>
              <a:spcBef>
                <a:spcPts val="0"/>
              </a:spcBef>
              <a:spcAft>
                <a:spcPts val="0"/>
              </a:spcAft>
              <a:buClr>
                <a:srgbClr val="000000"/>
              </a:buClr>
              <a:buSzPts val="3200"/>
              <a:buFont typeface="Arial"/>
              <a:buAutoNum type="arabicPeriod" startAt="2"/>
            </a:pPr>
            <a:r>
              <a:rPr b="1" i="0" lang="en-US" sz="2800" u="none" cap="none" strike="noStrike">
                <a:solidFill>
                  <a:srgbClr val="002060"/>
                </a:solidFill>
                <a:latin typeface="Tahoma"/>
                <a:ea typeface="Tahoma"/>
                <a:cs typeface="Tahoma"/>
                <a:sym typeface="Tahoma"/>
              </a:rPr>
              <a:t>What is the Process for Addition of New Joiners / Deletion of Existing members?	 </a:t>
            </a:r>
            <a:endParaRPr b="1" i="0" sz="2800" u="none" cap="none" strike="noStrike">
              <a:solidFill>
                <a:srgbClr val="002060"/>
              </a:solidFill>
              <a:latin typeface="Tahoma"/>
              <a:ea typeface="Tahoma"/>
              <a:cs typeface="Tahoma"/>
              <a:sym typeface="Tahoma"/>
            </a:endParaRPr>
          </a:p>
          <a:p>
            <a:pPr indent="0" lvl="0" marL="0" marR="0" rtl="0" algn="l">
              <a:lnSpc>
                <a:spcPct val="130000"/>
              </a:lnSpc>
              <a:spcBef>
                <a:spcPts val="1600"/>
              </a:spcBef>
              <a:spcAft>
                <a:spcPts val="0"/>
              </a:spcAft>
              <a:buClr>
                <a:srgbClr val="000000"/>
              </a:buClr>
              <a:buSzPts val="2800"/>
              <a:buFont typeface="Helvetica Neue"/>
              <a:buNone/>
            </a:pPr>
            <a:r>
              <a:rPr b="0" i="0" lang="en-US" sz="2800" u="none" cap="none" strike="noStrike">
                <a:solidFill>
                  <a:srgbClr val="002060"/>
                </a:solidFill>
                <a:latin typeface="Tahoma"/>
                <a:ea typeface="Tahoma"/>
                <a:cs typeface="Tahoma"/>
                <a:sym typeface="Tahoma"/>
              </a:rPr>
              <a:t>HR to send the Addition/Deletion data on periodic basis.  The data should be sent to Insurer within 30 days from Date of Joining or Date of Leaving. </a:t>
            </a:r>
            <a:endParaRPr b="0" i="0" sz="2800" u="none" cap="none" strike="noStrike">
              <a:solidFill>
                <a:srgbClr val="000000"/>
              </a:solidFill>
              <a:latin typeface="Tahoma"/>
              <a:ea typeface="Tahoma"/>
              <a:cs typeface="Tahoma"/>
              <a:sym typeface="Tahoma"/>
            </a:endParaRPr>
          </a:p>
        </p:txBody>
      </p:sp>
      <p:sp>
        <p:nvSpPr>
          <p:cNvPr id="313" name="Google Shape;313;p36"/>
          <p:cNvSpPr txBox="1"/>
          <p:nvPr/>
        </p:nvSpPr>
        <p:spPr>
          <a:xfrm>
            <a:off x="501362" y="6848475"/>
            <a:ext cx="15932700" cy="1929000"/>
          </a:xfrm>
          <a:prstGeom prst="rect">
            <a:avLst/>
          </a:prstGeom>
          <a:solidFill>
            <a:srgbClr val="D8D9DA"/>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680450" lvl="0" marL="680450" marR="0" rtl="0" algn="l">
              <a:lnSpc>
                <a:spcPct val="130000"/>
              </a:lnSpc>
              <a:spcBef>
                <a:spcPts val="0"/>
              </a:spcBef>
              <a:spcAft>
                <a:spcPts val="0"/>
              </a:spcAft>
              <a:buClr>
                <a:srgbClr val="000000"/>
              </a:buClr>
              <a:buSzPts val="3200"/>
              <a:buFont typeface="Arial"/>
              <a:buAutoNum type="arabicPeriod" startAt="3"/>
            </a:pPr>
            <a:r>
              <a:rPr b="1" i="0" lang="en-US" sz="2800" u="none" cap="none" strike="noStrike">
                <a:solidFill>
                  <a:srgbClr val="002060"/>
                </a:solidFill>
                <a:latin typeface="Tahoma"/>
                <a:ea typeface="Tahoma"/>
                <a:cs typeface="Tahoma"/>
                <a:sym typeface="Tahoma"/>
              </a:rPr>
              <a:t> What Mid Term Addition or Replacement of members?</a:t>
            </a:r>
            <a:endParaRPr b="1" i="0" sz="2800" u="none" cap="none" strike="noStrike">
              <a:solidFill>
                <a:srgbClr val="002060"/>
              </a:solidFill>
              <a:latin typeface="Tahoma"/>
              <a:ea typeface="Tahoma"/>
              <a:cs typeface="Tahoma"/>
              <a:sym typeface="Tahoma"/>
            </a:endParaRPr>
          </a:p>
          <a:p>
            <a:pPr indent="-680450" lvl="0" marL="680450" marR="0" rtl="0" algn="l">
              <a:lnSpc>
                <a:spcPct val="130000"/>
              </a:lnSpc>
              <a:spcBef>
                <a:spcPts val="1600"/>
              </a:spcBef>
              <a:spcAft>
                <a:spcPts val="0"/>
              </a:spcAft>
              <a:buClr>
                <a:srgbClr val="000000"/>
              </a:buClr>
              <a:buSzPts val="3200"/>
              <a:buFont typeface="Helvetica Neue"/>
              <a:buNone/>
            </a:pPr>
            <a:r>
              <a:rPr b="0" i="0" lang="en-US" sz="2800" u="none" cap="none" strike="noStrike">
                <a:solidFill>
                  <a:srgbClr val="002060"/>
                </a:solidFill>
                <a:latin typeface="Tahoma"/>
                <a:ea typeface="Tahoma"/>
                <a:cs typeface="Tahoma"/>
                <a:sym typeface="Tahoma"/>
              </a:rPr>
              <a:t>It is not possible to delete one member and add another without any natural addition / deletion during the policy period</a:t>
            </a:r>
            <a:r>
              <a:rPr b="1" i="0" lang="en-US" sz="2800" u="none" cap="none" strike="noStrike">
                <a:solidFill>
                  <a:srgbClr val="002060"/>
                </a:solidFill>
                <a:latin typeface="Tahoma"/>
                <a:ea typeface="Tahoma"/>
                <a:cs typeface="Tahoma"/>
                <a:sym typeface="Tahoma"/>
              </a:rPr>
              <a:t>.  </a:t>
            </a:r>
            <a:endParaRPr b="0" i="0" sz="2800" u="none" cap="none" strike="noStrike">
              <a:solidFill>
                <a:srgbClr val="002060"/>
              </a:solidFill>
              <a:latin typeface="Tahoma"/>
              <a:ea typeface="Tahoma"/>
              <a:cs typeface="Tahoma"/>
              <a:sym typeface="Tahoma"/>
            </a:endParaRPr>
          </a:p>
        </p:txBody>
      </p:sp>
      <p:sp>
        <p:nvSpPr>
          <p:cNvPr id="314" name="Google Shape;314;p36"/>
          <p:cNvSpPr txBox="1"/>
          <p:nvPr/>
        </p:nvSpPr>
        <p:spPr>
          <a:xfrm>
            <a:off x="577562" y="9458326"/>
            <a:ext cx="15805800" cy="2463900"/>
          </a:xfrm>
          <a:prstGeom prst="rect">
            <a:avLst/>
          </a:prstGeom>
          <a:solidFill>
            <a:srgbClr val="DADCE0"/>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680450" lvl="0" marL="680450" marR="0" rtl="0" algn="l">
              <a:lnSpc>
                <a:spcPct val="130000"/>
              </a:lnSpc>
              <a:spcBef>
                <a:spcPts val="0"/>
              </a:spcBef>
              <a:spcAft>
                <a:spcPts val="0"/>
              </a:spcAft>
              <a:buClr>
                <a:srgbClr val="000000"/>
              </a:buClr>
              <a:buSzPts val="3200"/>
              <a:buFont typeface="Arial"/>
              <a:buAutoNum type="arabicPeriod" startAt="4"/>
            </a:pPr>
            <a:r>
              <a:rPr b="1" i="0" lang="en-US" sz="2800" u="none" cap="none" strike="noStrike">
                <a:solidFill>
                  <a:srgbClr val="002060"/>
                </a:solidFill>
                <a:latin typeface="Tahoma"/>
                <a:ea typeface="Tahoma"/>
                <a:cs typeface="Tahoma"/>
                <a:sym typeface="Tahoma"/>
              </a:rPr>
              <a:t>How does the Hospital verify that the cardholder is genuine?</a:t>
            </a:r>
            <a:endParaRPr b="0" i="0" sz="2800" u="none" cap="none" strike="noStrike">
              <a:solidFill>
                <a:srgbClr val="000000"/>
              </a:solidFill>
              <a:latin typeface="Tahoma"/>
              <a:ea typeface="Tahoma"/>
              <a:cs typeface="Tahoma"/>
              <a:sym typeface="Tahoma"/>
            </a:endParaRPr>
          </a:p>
          <a:p>
            <a:pPr indent="-680450" lvl="0" marL="680450" marR="0" rtl="0" algn="l">
              <a:lnSpc>
                <a:spcPct val="130000"/>
              </a:lnSpc>
              <a:spcBef>
                <a:spcPts val="1400"/>
              </a:spcBef>
              <a:spcAft>
                <a:spcPts val="0"/>
              </a:spcAft>
              <a:buClr>
                <a:srgbClr val="000000"/>
              </a:buClr>
              <a:buSzPts val="2800"/>
              <a:buFont typeface="Helvetica Neue"/>
              <a:buNone/>
            </a:pPr>
            <a:r>
              <a:rPr b="0" i="0" lang="en-US" sz="2800" u="none" cap="none" strike="noStrike">
                <a:solidFill>
                  <a:srgbClr val="002060"/>
                </a:solidFill>
                <a:latin typeface="Tahoma"/>
                <a:ea typeface="Tahoma"/>
                <a:cs typeface="Tahoma"/>
                <a:sym typeface="Tahoma"/>
              </a:rPr>
              <a:t>Any recognized  photo id  can be produced including your Organization Identity Card, Driving License or Aadhar card any other such card which will help the hospital to establish the authenticity of the patient.</a:t>
            </a:r>
            <a:endParaRPr b="0" i="0" sz="2800" u="none" cap="none" strike="noStrike">
              <a:solidFill>
                <a:srgbClr val="000000"/>
              </a:solidFill>
              <a:latin typeface="Tahoma"/>
              <a:ea typeface="Tahoma"/>
              <a:cs typeface="Tahoma"/>
              <a:sym typeface="Tahoma"/>
            </a:endParaRPr>
          </a:p>
        </p:txBody>
      </p:sp>
      <p:sp>
        <p:nvSpPr>
          <p:cNvPr id="315" name="Google Shape;315;p36"/>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Frequently Asked Questions</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nvSpPr>
        <p:spPr>
          <a:xfrm>
            <a:off x="525600" y="1711325"/>
            <a:ext cx="15655800" cy="2331000"/>
          </a:xfrm>
          <a:prstGeom prst="rect">
            <a:avLst/>
          </a:prstGeom>
          <a:solidFill>
            <a:srgbClr val="D8D9DA"/>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680450" lvl="0" marL="680450" marR="0" rtl="0" algn="l">
              <a:lnSpc>
                <a:spcPct val="130000"/>
              </a:lnSpc>
              <a:spcBef>
                <a:spcPts val="0"/>
              </a:spcBef>
              <a:spcAft>
                <a:spcPts val="0"/>
              </a:spcAft>
              <a:buClr>
                <a:srgbClr val="000000"/>
              </a:buClr>
              <a:buSzPts val="3572"/>
              <a:buFont typeface="Arial"/>
              <a:buAutoNum type="arabicPeriod" startAt="5"/>
            </a:pPr>
            <a:r>
              <a:rPr b="1" i="0" lang="en-US" sz="2800" u="none" cap="none" strike="noStrike">
                <a:solidFill>
                  <a:srgbClr val="002060"/>
                </a:solidFill>
                <a:latin typeface="Tahoma"/>
                <a:ea typeface="Tahoma"/>
                <a:cs typeface="Tahoma"/>
                <a:sym typeface="Tahoma"/>
              </a:rPr>
              <a:t>What is a Preauthorization Request?</a:t>
            </a:r>
            <a:endParaRPr b="0" i="0" sz="2800" u="none" cap="none" strike="noStrike">
              <a:solidFill>
                <a:srgbClr val="000000"/>
              </a:solidFill>
              <a:latin typeface="Tahoma"/>
              <a:ea typeface="Tahoma"/>
              <a:cs typeface="Tahoma"/>
              <a:sym typeface="Tahoma"/>
            </a:endParaRPr>
          </a:p>
          <a:p>
            <a:pPr indent="-360000" lvl="1" marL="360000" marR="0" rtl="0" algn="l">
              <a:lnSpc>
                <a:spcPct val="100000"/>
              </a:lnSpc>
              <a:spcBef>
                <a:spcPts val="600"/>
              </a:spcBef>
              <a:spcAft>
                <a:spcPts val="0"/>
              </a:spcAft>
              <a:buClr>
                <a:srgbClr val="000000"/>
              </a:buClr>
              <a:buSzPts val="3572"/>
              <a:buFont typeface="Calibri"/>
              <a:buNone/>
            </a:pPr>
            <a:r>
              <a:rPr b="0" i="0" lang="en-US" sz="2800" u="none" cap="none" strike="noStrike">
                <a:solidFill>
                  <a:srgbClr val="002060"/>
                </a:solidFill>
                <a:latin typeface="Tahoma"/>
                <a:ea typeface="Tahoma"/>
                <a:cs typeface="Tahoma"/>
                <a:sym typeface="Tahoma"/>
              </a:rPr>
              <a:t>This is a Request for Cashless Hospitalization. The same has to be duly filled up, signed and </a:t>
            </a:r>
            <a:endParaRPr/>
          </a:p>
          <a:p>
            <a:pPr indent="-360000" lvl="1" marL="360000" marR="0" rtl="0" algn="l">
              <a:lnSpc>
                <a:spcPct val="100000"/>
              </a:lnSpc>
              <a:spcBef>
                <a:spcPts val="600"/>
              </a:spcBef>
              <a:spcAft>
                <a:spcPts val="0"/>
              </a:spcAft>
              <a:buClr>
                <a:srgbClr val="000000"/>
              </a:buClr>
              <a:buSzPts val="3572"/>
              <a:buFont typeface="Calibri"/>
              <a:buNone/>
            </a:pPr>
            <a:r>
              <a:rPr b="0" i="0" lang="en-US" sz="2800" u="none" cap="none" strike="noStrike">
                <a:solidFill>
                  <a:srgbClr val="002060"/>
                </a:solidFill>
                <a:latin typeface="Tahoma"/>
                <a:ea typeface="Tahoma"/>
                <a:cs typeface="Tahoma"/>
                <a:sym typeface="Tahoma"/>
              </a:rPr>
              <a:t>stamped by the Hospital Authorities. Thereafter it has to be sent by fax / e-mail to Ericson TPA. </a:t>
            </a:r>
            <a:endParaRPr/>
          </a:p>
          <a:p>
            <a:pPr indent="-360000" lvl="1" marL="360000" marR="0" rtl="0" algn="l">
              <a:lnSpc>
                <a:spcPct val="100000"/>
              </a:lnSpc>
              <a:spcBef>
                <a:spcPts val="600"/>
              </a:spcBef>
              <a:spcAft>
                <a:spcPts val="0"/>
              </a:spcAft>
              <a:buClr>
                <a:srgbClr val="000000"/>
              </a:buClr>
              <a:buSzPts val="3572"/>
              <a:buFont typeface="Calibri"/>
              <a:buNone/>
            </a:pPr>
            <a:r>
              <a:rPr b="0" i="0" lang="en-US" sz="2800" u="none" cap="none" strike="noStrike">
                <a:solidFill>
                  <a:srgbClr val="002060"/>
                </a:solidFill>
                <a:latin typeface="Tahoma"/>
                <a:ea typeface="Tahoma"/>
                <a:cs typeface="Tahoma"/>
                <a:sym typeface="Tahoma"/>
              </a:rPr>
              <a:t>The Contact details of Ericson TPA is available in the hospital. </a:t>
            </a:r>
            <a:endParaRPr b="0" i="0" sz="2800" u="none" cap="none" strike="noStrike">
              <a:solidFill>
                <a:srgbClr val="002060"/>
              </a:solidFill>
              <a:latin typeface="Tahoma"/>
              <a:ea typeface="Tahoma"/>
              <a:cs typeface="Tahoma"/>
              <a:sym typeface="Tahoma"/>
            </a:endParaRPr>
          </a:p>
        </p:txBody>
      </p:sp>
      <p:sp>
        <p:nvSpPr>
          <p:cNvPr id="321" name="Google Shape;321;p37"/>
          <p:cNvSpPr txBox="1"/>
          <p:nvPr/>
        </p:nvSpPr>
        <p:spPr>
          <a:xfrm>
            <a:off x="525607" y="4530726"/>
            <a:ext cx="15655500" cy="3098400"/>
          </a:xfrm>
          <a:prstGeom prst="rect">
            <a:avLst/>
          </a:prstGeom>
          <a:solidFill>
            <a:srgbClr val="D8D9DA"/>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680450" lvl="0" marL="680450" marR="0" rtl="0" algn="ctr">
              <a:lnSpc>
                <a:spcPct val="130000"/>
              </a:lnSpc>
              <a:spcBef>
                <a:spcPts val="0"/>
              </a:spcBef>
              <a:spcAft>
                <a:spcPts val="0"/>
              </a:spcAft>
              <a:buClr>
                <a:srgbClr val="000000"/>
              </a:buClr>
              <a:buSzPts val="3572"/>
              <a:buFont typeface="Arial"/>
              <a:buAutoNum type="arabicPeriod" startAt="6"/>
            </a:pPr>
            <a:r>
              <a:rPr b="1" i="0" lang="en-US" sz="2800" u="none" cap="none" strike="noStrike">
                <a:solidFill>
                  <a:srgbClr val="002060"/>
                </a:solidFill>
                <a:latin typeface="Tahoma"/>
                <a:ea typeface="Tahoma"/>
                <a:cs typeface="Tahoma"/>
                <a:sym typeface="Tahoma"/>
              </a:rPr>
              <a:t>What is the mode of Payment for claims submitted by me once approved by TPA?</a:t>
            </a:r>
            <a:endParaRPr b="0" i="0" sz="2800" u="none" cap="none" strike="noStrike">
              <a:solidFill>
                <a:srgbClr val="000000"/>
              </a:solidFill>
              <a:latin typeface="Tahoma"/>
              <a:ea typeface="Tahoma"/>
              <a:cs typeface="Tahoma"/>
              <a:sym typeface="Tahoma"/>
            </a:endParaRPr>
          </a:p>
          <a:p>
            <a:pPr indent="-142875" lvl="0" marL="680450" marR="0" rtl="0" algn="l">
              <a:lnSpc>
                <a:spcPct val="130000"/>
              </a:lnSpc>
              <a:spcBef>
                <a:spcPts val="1400"/>
              </a:spcBef>
              <a:spcAft>
                <a:spcPts val="0"/>
              </a:spcAft>
              <a:buClr>
                <a:srgbClr val="000000"/>
              </a:buClr>
              <a:buSzPts val="2800"/>
              <a:buFont typeface="Helvetica Neue"/>
              <a:buNone/>
            </a:pPr>
            <a:r>
              <a:rPr b="0" i="0" lang="en-US" sz="2800" u="none" cap="none" strike="noStrike">
                <a:solidFill>
                  <a:srgbClr val="002060"/>
                </a:solidFill>
                <a:latin typeface="Tahoma"/>
                <a:ea typeface="Tahoma"/>
                <a:cs typeface="Tahoma"/>
                <a:sym typeface="Tahoma"/>
              </a:rPr>
              <a:t>	The mode of payment for Insurance claims will be NEFT only w.e.f 1st April 2014 as per IRDA guidelines. Employee needs to send the NEFT details and Cancelled Cheque with name printed along with claim form. (in case name not printed on Cheque, need to submit bank pass book copy or statement as account proof)</a:t>
            </a:r>
            <a:endParaRPr b="0" i="0" sz="2800" u="none" cap="none" strike="noStrike">
              <a:solidFill>
                <a:srgbClr val="000000"/>
              </a:solidFill>
              <a:latin typeface="Tahoma"/>
              <a:ea typeface="Tahoma"/>
              <a:cs typeface="Tahoma"/>
              <a:sym typeface="Tahoma"/>
            </a:endParaRPr>
          </a:p>
        </p:txBody>
      </p:sp>
      <p:sp>
        <p:nvSpPr>
          <p:cNvPr id="322" name="Google Shape;322;p37"/>
          <p:cNvSpPr txBox="1"/>
          <p:nvPr/>
        </p:nvSpPr>
        <p:spPr>
          <a:xfrm>
            <a:off x="525607" y="8114745"/>
            <a:ext cx="15655500" cy="1823400"/>
          </a:xfrm>
          <a:prstGeom prst="rect">
            <a:avLst/>
          </a:prstGeom>
          <a:solidFill>
            <a:srgbClr val="D8D9DA"/>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0000"/>
              </a:buClr>
              <a:buSzPts val="3572"/>
              <a:buFont typeface="Times New Roman"/>
              <a:buNone/>
            </a:pPr>
            <a:r>
              <a:rPr b="1" i="0" lang="en-US" sz="2800" u="none" cap="none" strike="noStrike">
                <a:solidFill>
                  <a:srgbClr val="002060"/>
                </a:solidFill>
                <a:latin typeface="Tahoma"/>
                <a:ea typeface="Tahoma"/>
                <a:cs typeface="Tahoma"/>
                <a:sym typeface="Tahoma"/>
              </a:rPr>
              <a:t>7.  Any other query ?</a:t>
            </a:r>
            <a:endParaRPr b="0" i="0" sz="2800" u="none" cap="none" strike="noStrike">
              <a:solidFill>
                <a:srgbClr val="000000"/>
              </a:solidFill>
              <a:latin typeface="Tahoma"/>
              <a:ea typeface="Tahoma"/>
              <a:cs typeface="Tahoma"/>
              <a:sym typeface="Tahoma"/>
            </a:endParaRPr>
          </a:p>
          <a:p>
            <a:pPr indent="-142875" lvl="1" marL="680450" marR="0" rtl="0" algn="just">
              <a:lnSpc>
                <a:spcPct val="130000"/>
              </a:lnSpc>
              <a:spcBef>
                <a:spcPts val="1400"/>
              </a:spcBef>
              <a:spcAft>
                <a:spcPts val="0"/>
              </a:spcAft>
              <a:buNone/>
            </a:pPr>
            <a:r>
              <a:rPr b="0" i="0" lang="en-US" sz="2800" u="none" cap="none" strike="noStrike">
                <a:solidFill>
                  <a:srgbClr val="002060"/>
                </a:solidFill>
                <a:latin typeface="Tahoma"/>
                <a:ea typeface="Tahoma"/>
                <a:cs typeface="Tahoma"/>
                <a:sym typeface="Tahoma"/>
              </a:rPr>
              <a:t>	Stenhouse will be happy to help you. Please call or write to any one of the dedicated customer service team members mentioned in earlier slide.</a:t>
            </a:r>
            <a:endParaRPr b="0" i="0" sz="2800" u="none" cap="none" strike="noStrike">
              <a:solidFill>
                <a:srgbClr val="002060"/>
              </a:solidFill>
              <a:latin typeface="Tahoma"/>
              <a:ea typeface="Tahoma"/>
              <a:cs typeface="Tahoma"/>
              <a:sym typeface="Tahoma"/>
            </a:endParaRPr>
          </a:p>
        </p:txBody>
      </p:sp>
      <p:sp>
        <p:nvSpPr>
          <p:cNvPr id="323" name="Google Shape;323;p37"/>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Frequently Asked Questions</a:t>
            </a:r>
            <a:endParaRPr b="0" i="0" sz="4400" u="none" cap="none" strike="noStrike">
              <a:solidFill>
                <a:srgbClr val="073763"/>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5" name="Shape 335"/>
        <p:cNvGrpSpPr/>
        <p:nvPr/>
      </p:nvGrpSpPr>
      <p:grpSpPr>
        <a:xfrm>
          <a:off x="0" y="0"/>
          <a:ext cx="0" cy="0"/>
          <a:chOff x="0" y="0"/>
          <a:chExt cx="0" cy="0"/>
        </a:xfrm>
      </p:grpSpPr>
      <p:sp>
        <p:nvSpPr>
          <p:cNvPr id="336" name="Google Shape;336;p40"/>
          <p:cNvSpPr/>
          <p:nvPr/>
        </p:nvSpPr>
        <p:spPr>
          <a:xfrm>
            <a:off x="1025399" y="6543000"/>
            <a:ext cx="16777200" cy="630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800"/>
              <a:buFont typeface="Helvetica Neue"/>
              <a:buNone/>
            </a:pPr>
            <a:r>
              <a:rPr b="1" i="0" lang="en-US" sz="7200" u="none" cap="none" strike="noStrike">
                <a:solidFill>
                  <a:srgbClr val="3797C6"/>
                </a:solidFill>
                <a:latin typeface="Helvetica Neue"/>
                <a:ea typeface="Helvetica Neue"/>
                <a:cs typeface="Helvetica Neue"/>
                <a:sym typeface="Helvetica Neue"/>
              </a:rPr>
              <a:t>Thank </a:t>
            </a:r>
            <a:r>
              <a:rPr b="1" i="0" lang="en-US" sz="7200" u="none" cap="none" strike="noStrike">
                <a:solidFill>
                  <a:srgbClr val="FFFFFF"/>
                </a:solidFill>
                <a:latin typeface="Helvetica Neue"/>
                <a:ea typeface="Helvetica Neue"/>
                <a:cs typeface="Helvetica Neue"/>
                <a:sym typeface="Helvetica Neue"/>
              </a:rPr>
              <a:t>You.</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nvSpPr>
        <p:spPr>
          <a:xfrm>
            <a:off x="984559" y="3400225"/>
            <a:ext cx="4562100" cy="82251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3585F"/>
              </a:buClr>
              <a:buSzPts val="700"/>
              <a:buFont typeface="Helvetica Neue"/>
              <a:buNone/>
            </a:pPr>
            <a:r>
              <a:rPr b="1" i="0" lang="en-US" sz="3200" u="none" cap="none" strike="noStrike">
                <a:solidFill>
                  <a:srgbClr val="073763"/>
                </a:solidFill>
                <a:latin typeface="Calibri"/>
                <a:ea typeface="Calibri"/>
                <a:cs typeface="Calibri"/>
                <a:sym typeface="Calibri"/>
              </a:rPr>
              <a:t>GMS ALUMNI</a:t>
            </a:r>
            <a:endParaRPr b="1" i="0" sz="3200" u="none" cap="none" strike="noStrike">
              <a:solidFill>
                <a:srgbClr val="073763"/>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700"/>
              <a:buFont typeface="Arial"/>
              <a:buNone/>
            </a:pPr>
            <a:r>
              <a:t/>
            </a:r>
            <a:endParaRPr b="1" i="0" sz="3200" u="none" cap="none" strike="noStrike">
              <a:solidFill>
                <a:srgbClr val="073763"/>
              </a:solidFill>
              <a:latin typeface="Calibri"/>
              <a:ea typeface="Calibri"/>
              <a:cs typeface="Calibri"/>
              <a:sym typeface="Calibri"/>
            </a:endParaRPr>
          </a:p>
          <a:p>
            <a:pPr indent="-406390" lvl="1" marL="457189" marR="0" rtl="0" algn="l">
              <a:lnSpc>
                <a:spcPct val="120000"/>
              </a:lnSpc>
              <a:spcBef>
                <a:spcPts val="0"/>
              </a:spcBef>
              <a:spcAft>
                <a:spcPts val="0"/>
              </a:spcAft>
              <a:buClr>
                <a:srgbClr val="073763"/>
              </a:buClr>
              <a:buSzPts val="2800"/>
              <a:buFont typeface="Helvetica Neue Light"/>
              <a:buChar char="●"/>
            </a:pPr>
            <a:r>
              <a:rPr b="0" i="0" lang="en-US" sz="2800" u="none" cap="none" strike="noStrike">
                <a:solidFill>
                  <a:srgbClr val="073763"/>
                </a:solidFill>
                <a:latin typeface="Calibri"/>
                <a:ea typeface="Calibri"/>
                <a:cs typeface="Calibri"/>
                <a:sym typeface="Calibri"/>
              </a:rPr>
              <a:t>Group Health Insurance</a:t>
            </a:r>
            <a:endParaRPr b="0" i="0" sz="2800" u="none" cap="none" strike="noStrike">
              <a:solidFill>
                <a:srgbClr val="000000"/>
              </a:solidFill>
              <a:latin typeface="Calibri"/>
              <a:ea typeface="Calibri"/>
              <a:cs typeface="Calibri"/>
              <a:sym typeface="Calibri"/>
            </a:endParaRPr>
          </a:p>
          <a:p>
            <a:pPr indent="0" lvl="1" marL="50799" marR="0" rtl="0" algn="l">
              <a:lnSpc>
                <a:spcPct val="120000"/>
              </a:lnSpc>
              <a:spcBef>
                <a:spcPts val="0"/>
              </a:spcBef>
              <a:spcAft>
                <a:spcPts val="0"/>
              </a:spcAft>
              <a:buNone/>
            </a:pPr>
            <a:r>
              <a:t/>
            </a:r>
            <a:endParaRPr b="0" i="0" sz="3200" u="none" cap="none" strike="noStrike">
              <a:solidFill>
                <a:srgbClr val="073763"/>
              </a:solidFill>
              <a:latin typeface="Calibri"/>
              <a:ea typeface="Calibri"/>
              <a:cs typeface="Calibri"/>
              <a:sym typeface="Calibri"/>
            </a:endParaRPr>
          </a:p>
          <a:p>
            <a:pPr indent="-228590" lvl="1" marL="457189" marR="0" rtl="0" algn="l">
              <a:lnSpc>
                <a:spcPct val="120000"/>
              </a:lnSpc>
              <a:spcBef>
                <a:spcPts val="0"/>
              </a:spcBef>
              <a:spcAft>
                <a:spcPts val="0"/>
              </a:spcAft>
              <a:buClr>
                <a:srgbClr val="073763"/>
              </a:buClr>
              <a:buSzPts val="2800"/>
              <a:buFont typeface="Helvetica Neue Light"/>
              <a:buNone/>
            </a:pPr>
            <a:r>
              <a:t/>
            </a:r>
            <a:endParaRPr b="0" i="0" sz="3200" u="none" cap="none" strike="noStrike">
              <a:solidFill>
                <a:srgbClr val="073763"/>
              </a:solidFill>
              <a:latin typeface="Calibri"/>
              <a:ea typeface="Calibri"/>
              <a:cs typeface="Calibri"/>
              <a:sym typeface="Calibri"/>
            </a:endParaRPr>
          </a:p>
          <a:p>
            <a:pPr indent="0" lvl="0" marL="50799" marR="0" rtl="0" algn="l">
              <a:lnSpc>
                <a:spcPct val="120000"/>
              </a:lnSpc>
              <a:spcBef>
                <a:spcPts val="0"/>
              </a:spcBef>
              <a:spcAft>
                <a:spcPts val="0"/>
              </a:spcAft>
              <a:buClr>
                <a:srgbClr val="073763"/>
              </a:buClr>
              <a:buSzPts val="2800"/>
              <a:buFont typeface="Arial"/>
              <a:buNone/>
            </a:pPr>
            <a:r>
              <a:t/>
            </a:r>
            <a:endParaRPr b="0" i="0" sz="3200" u="none" cap="none" strike="noStrike">
              <a:solidFill>
                <a:srgbClr val="073763"/>
              </a:solidFill>
              <a:latin typeface="Calibri"/>
              <a:ea typeface="Calibri"/>
              <a:cs typeface="Calibri"/>
              <a:sym typeface="Calibri"/>
            </a:endParaRPr>
          </a:p>
          <a:p>
            <a:pPr indent="0" lvl="0" marL="0" marR="0" rtl="0" algn="l">
              <a:lnSpc>
                <a:spcPct val="150000"/>
              </a:lnSpc>
              <a:spcBef>
                <a:spcPts val="0"/>
              </a:spcBef>
              <a:spcAft>
                <a:spcPts val="0"/>
              </a:spcAft>
              <a:buClr>
                <a:srgbClr val="53585F"/>
              </a:buClr>
              <a:buSzPts val="700"/>
              <a:buFont typeface="Arial"/>
              <a:buNone/>
            </a:pPr>
            <a:r>
              <a:t/>
            </a:r>
            <a:endParaRPr b="1" i="0" sz="3200" u="none" cap="none" strike="noStrike">
              <a:solidFill>
                <a:srgbClr val="FF8100"/>
              </a:solidFill>
              <a:latin typeface="Calibri"/>
              <a:ea typeface="Calibri"/>
              <a:cs typeface="Calibri"/>
              <a:sym typeface="Calibri"/>
            </a:endParaRPr>
          </a:p>
        </p:txBody>
      </p:sp>
      <p:sp>
        <p:nvSpPr>
          <p:cNvPr id="108" name="Google Shape;108;p17"/>
          <p:cNvSpPr/>
          <p:nvPr/>
        </p:nvSpPr>
        <p:spPr>
          <a:xfrm>
            <a:off x="6887635" y="3364329"/>
            <a:ext cx="4675200" cy="82251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3585F"/>
              </a:buClr>
              <a:buSzPts val="700"/>
              <a:buFont typeface="Helvetica Neue"/>
              <a:buNone/>
            </a:pPr>
            <a:r>
              <a:rPr b="1" i="0" lang="en-US" sz="3200" u="none" cap="none" strike="noStrike">
                <a:solidFill>
                  <a:srgbClr val="002060"/>
                </a:solidFill>
                <a:latin typeface="Calibri"/>
                <a:ea typeface="Calibri"/>
                <a:cs typeface="Calibri"/>
                <a:sym typeface="Calibri"/>
              </a:rPr>
              <a:t>The New India Assurance Co. Ltd.</a:t>
            </a:r>
            <a:endParaRPr b="0" i="0" sz="3200" u="none" cap="none" strike="noStrike">
              <a:solidFill>
                <a:srgbClr val="002060"/>
              </a:solidFill>
              <a:latin typeface="Calibri"/>
              <a:ea typeface="Calibri"/>
              <a:cs typeface="Calibri"/>
              <a:sym typeface="Calibri"/>
            </a:endParaRPr>
          </a:p>
          <a:p>
            <a:pPr indent="-406390" lvl="0" marL="457189" marR="0" rtl="0" algn="l">
              <a:lnSpc>
                <a:spcPct val="150000"/>
              </a:lnSpc>
              <a:spcBef>
                <a:spcPts val="0"/>
              </a:spcBef>
              <a:spcAft>
                <a:spcPts val="0"/>
              </a:spcAft>
              <a:buClr>
                <a:srgbClr val="073763"/>
              </a:buClr>
              <a:buSzPts val="2800"/>
              <a:buFont typeface="Helvetica Neue"/>
              <a:buChar char="●"/>
            </a:pPr>
            <a:r>
              <a:rPr b="0" i="0" lang="en-US" sz="2800" u="none" cap="none" strike="noStrike">
                <a:solidFill>
                  <a:srgbClr val="073763"/>
                </a:solidFill>
                <a:latin typeface="Calibri"/>
                <a:ea typeface="Calibri"/>
                <a:cs typeface="Calibri"/>
                <a:sym typeface="Calibri"/>
              </a:rPr>
              <a:t>Group health insurance</a:t>
            </a:r>
            <a:endParaRPr b="0" i="0" sz="2800" u="none" cap="none" strike="noStrike">
              <a:solidFill>
                <a:srgbClr val="000000"/>
              </a:solidFill>
              <a:latin typeface="Calibri"/>
              <a:ea typeface="Calibri"/>
              <a:cs typeface="Calibri"/>
              <a:sym typeface="Calibri"/>
            </a:endParaRPr>
          </a:p>
          <a:p>
            <a:pPr indent="0" lvl="0" marL="50799" marR="0" rtl="0" algn="l">
              <a:lnSpc>
                <a:spcPct val="150000"/>
              </a:lnSpc>
              <a:spcBef>
                <a:spcPts val="0"/>
              </a:spcBef>
              <a:spcAft>
                <a:spcPts val="0"/>
              </a:spcAft>
              <a:buClr>
                <a:srgbClr val="073763"/>
              </a:buClr>
              <a:buSzPts val="2800"/>
              <a:buFont typeface="Helvetica Neue"/>
              <a:buNone/>
            </a:pPr>
            <a:r>
              <a:t/>
            </a:r>
            <a:endParaRPr b="0" i="0" sz="3200" u="none" cap="none" strike="noStrike">
              <a:solidFill>
                <a:srgbClr val="073763"/>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700"/>
              <a:buFont typeface="Arial"/>
              <a:buNone/>
            </a:pPr>
            <a:r>
              <a:t/>
            </a:r>
            <a:endParaRPr b="1" i="0" sz="3200" u="none" cap="none" strike="noStrike">
              <a:solidFill>
                <a:srgbClr val="073763"/>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700"/>
              <a:buFont typeface="Arial"/>
              <a:buNone/>
            </a:pPr>
            <a:r>
              <a:t/>
            </a:r>
            <a:endParaRPr b="1" i="0" sz="3200" u="none" cap="none" strike="noStrike">
              <a:solidFill>
                <a:srgbClr val="073763"/>
              </a:solidFill>
              <a:latin typeface="Calibri"/>
              <a:ea typeface="Calibri"/>
              <a:cs typeface="Calibri"/>
              <a:sym typeface="Calibri"/>
            </a:endParaRPr>
          </a:p>
          <a:p>
            <a:pPr indent="-457200" lvl="0" marL="457200" marR="0" rtl="0" algn="l">
              <a:lnSpc>
                <a:spcPct val="120000"/>
              </a:lnSpc>
              <a:spcBef>
                <a:spcPts val="0"/>
              </a:spcBef>
              <a:spcAft>
                <a:spcPts val="0"/>
              </a:spcAft>
              <a:buClr>
                <a:srgbClr val="53585F"/>
              </a:buClr>
              <a:buSzPts val="700"/>
              <a:buFont typeface="Arial"/>
              <a:buChar char="•"/>
            </a:pPr>
            <a:r>
              <a:rPr b="1" i="0" lang="en-US" sz="3200" u="none" cap="none" strike="noStrike">
                <a:solidFill>
                  <a:srgbClr val="073763"/>
                </a:solidFill>
                <a:latin typeface="Calibri"/>
                <a:ea typeface="Calibri"/>
                <a:cs typeface="Calibri"/>
                <a:sym typeface="Calibri"/>
              </a:rPr>
              <a:t> </a:t>
            </a:r>
            <a:endParaRPr b="1" i="0" sz="3200" u="none" cap="none" strike="noStrike">
              <a:solidFill>
                <a:srgbClr val="073763"/>
              </a:solidFill>
              <a:latin typeface="Calibri"/>
              <a:ea typeface="Calibri"/>
              <a:cs typeface="Calibri"/>
              <a:sym typeface="Calibri"/>
            </a:endParaRPr>
          </a:p>
        </p:txBody>
      </p:sp>
      <p:sp>
        <p:nvSpPr>
          <p:cNvPr id="109" name="Google Shape;109;p17"/>
          <p:cNvSpPr/>
          <p:nvPr/>
        </p:nvSpPr>
        <p:spPr>
          <a:xfrm>
            <a:off x="12808639" y="3382322"/>
            <a:ext cx="4562100" cy="822510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3585F"/>
              </a:buClr>
              <a:buSzPts val="700"/>
              <a:buFont typeface="Helvetica Neue"/>
              <a:buNone/>
            </a:pPr>
            <a:r>
              <a:rPr b="1" i="0" lang="en-US" sz="3200" u="none" cap="none" strike="noStrike">
                <a:solidFill>
                  <a:srgbClr val="002060"/>
                </a:solidFill>
                <a:latin typeface="Calibri"/>
                <a:ea typeface="Calibri"/>
                <a:cs typeface="Calibri"/>
                <a:sym typeface="Calibri"/>
              </a:rPr>
              <a:t>Ericson Insurance TPA Pvt. Ltd. </a:t>
            </a:r>
            <a:endParaRPr b="1" i="0" sz="3200" u="none" cap="none" strike="noStrike">
              <a:solidFill>
                <a:srgbClr val="002060"/>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700"/>
              <a:buFont typeface="Arial"/>
              <a:buNone/>
            </a:pPr>
            <a:r>
              <a:t/>
            </a:r>
            <a:endParaRPr b="1" i="0" sz="3200" u="none" cap="none" strike="noStrike">
              <a:solidFill>
                <a:srgbClr val="002060"/>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700"/>
              <a:buFont typeface="Arial"/>
              <a:buNone/>
            </a:pPr>
            <a:r>
              <a:rPr lang="en-US" sz="2800">
                <a:solidFill>
                  <a:srgbClr val="002060"/>
                </a:solidFill>
                <a:latin typeface="Calibri"/>
                <a:ea typeface="Calibri"/>
                <a:cs typeface="Calibri"/>
                <a:sym typeface="Calibri"/>
              </a:rPr>
              <a:t>chetanb</a:t>
            </a:r>
            <a:r>
              <a:rPr b="0" i="0" lang="en-US" sz="2800" u="none" cap="none" strike="noStrike">
                <a:solidFill>
                  <a:srgbClr val="002060"/>
                </a:solidFill>
                <a:latin typeface="Calibri"/>
                <a:ea typeface="Calibri"/>
                <a:cs typeface="Calibri"/>
                <a:sym typeface="Calibri"/>
              </a:rPr>
              <a:t>@ericsontpa.com</a:t>
            </a:r>
            <a:endParaRPr/>
          </a:p>
          <a:p>
            <a:pPr indent="0" lvl="0" marL="0" marR="0" rtl="0" algn="l">
              <a:lnSpc>
                <a:spcPct val="120000"/>
              </a:lnSpc>
              <a:spcBef>
                <a:spcPts val="0"/>
              </a:spcBef>
              <a:spcAft>
                <a:spcPts val="0"/>
              </a:spcAft>
              <a:buClr>
                <a:srgbClr val="53585F"/>
              </a:buClr>
              <a:buSzPts val="700"/>
              <a:buFont typeface="Arial"/>
              <a:buNone/>
            </a:pPr>
            <a:r>
              <a:t/>
            </a:r>
            <a:endParaRPr b="0" i="0" sz="2800" u="none" cap="none" strike="noStrike">
              <a:solidFill>
                <a:srgbClr val="002060"/>
              </a:solidFill>
              <a:latin typeface="Calibri"/>
              <a:ea typeface="Calibri"/>
              <a:cs typeface="Calibri"/>
              <a:sym typeface="Calibri"/>
            </a:endParaRPr>
          </a:p>
          <a:p>
            <a:pPr indent="0" lvl="0" marL="0" marR="0" rtl="0" algn="l">
              <a:lnSpc>
                <a:spcPct val="120000"/>
              </a:lnSpc>
              <a:spcBef>
                <a:spcPts val="0"/>
              </a:spcBef>
              <a:spcAft>
                <a:spcPts val="0"/>
              </a:spcAft>
              <a:buNone/>
            </a:pPr>
            <a:r>
              <a:rPr b="0" i="0" lang="en-US" sz="2800" u="none" cap="none" strike="noStrike">
                <a:solidFill>
                  <a:srgbClr val="002060"/>
                </a:solidFill>
                <a:latin typeface="Calibri"/>
                <a:ea typeface="Calibri"/>
                <a:cs typeface="Calibri"/>
                <a:sym typeface="Calibri"/>
              </a:rPr>
              <a:t>azeez@ericsontpa.com</a:t>
            </a:r>
            <a:endParaRPr b="0" i="0" sz="2800" u="none" cap="none" strike="noStrike">
              <a:solidFill>
                <a:srgbClr val="002060"/>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700"/>
              <a:buFont typeface="Arial"/>
              <a:buNone/>
            </a:pPr>
            <a:r>
              <a:t/>
            </a:r>
            <a:endParaRPr b="1" i="0" sz="3200" u="none" cap="none" strike="noStrike">
              <a:solidFill>
                <a:srgbClr val="002060"/>
              </a:solidFill>
              <a:latin typeface="Calibri"/>
              <a:ea typeface="Calibri"/>
              <a:cs typeface="Calibri"/>
              <a:sym typeface="Calibri"/>
            </a:endParaRPr>
          </a:p>
        </p:txBody>
      </p:sp>
      <p:sp>
        <p:nvSpPr>
          <p:cNvPr id="110" name="Google Shape;110;p17"/>
          <p:cNvSpPr/>
          <p:nvPr/>
        </p:nvSpPr>
        <p:spPr>
          <a:xfrm>
            <a:off x="18672494" y="3364359"/>
            <a:ext cx="4901458" cy="875593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rgbClr val="53585F"/>
              </a:buClr>
              <a:buSzPts val="700"/>
              <a:buFont typeface="Helvetica Neue"/>
              <a:buNone/>
            </a:pPr>
            <a:r>
              <a:rPr b="1" i="0" lang="en-US" sz="3200" u="none" cap="none" strike="noStrike">
                <a:solidFill>
                  <a:srgbClr val="002060"/>
                </a:solidFill>
                <a:latin typeface="Calibri"/>
                <a:ea typeface="Calibri"/>
                <a:cs typeface="Calibri"/>
                <a:sym typeface="Calibri"/>
              </a:rPr>
              <a:t>Stenhouse Insurance Brokers Pvt. Ltd.</a:t>
            </a:r>
            <a:endParaRPr b="0" i="0" sz="3200" u="none" cap="none" strike="noStrike">
              <a:solidFill>
                <a:srgbClr val="002060"/>
              </a:solidFill>
              <a:latin typeface="Calibri"/>
              <a:ea typeface="Calibri"/>
              <a:cs typeface="Calibri"/>
              <a:sym typeface="Calibri"/>
            </a:endParaRPr>
          </a:p>
          <a:p>
            <a:pPr indent="0" lvl="0" marL="0" marR="0" rtl="0" algn="l">
              <a:lnSpc>
                <a:spcPct val="120000"/>
              </a:lnSpc>
              <a:spcBef>
                <a:spcPts val="0"/>
              </a:spcBef>
              <a:spcAft>
                <a:spcPts val="0"/>
              </a:spcAft>
              <a:buClr>
                <a:srgbClr val="53585F"/>
              </a:buClr>
              <a:buSzPts val="350"/>
              <a:buFont typeface="Arial"/>
              <a:buNone/>
            </a:pPr>
            <a:r>
              <a:t/>
            </a:r>
            <a:endParaRPr b="1" i="0" sz="12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Level 1 (POC):</a:t>
            </a:r>
            <a:endParaRPr/>
          </a:p>
          <a:p>
            <a:pPr indent="0" lvl="4" marL="0" marR="0" rtl="0" algn="l">
              <a:lnSpc>
                <a:spcPct val="120000"/>
              </a:lnSpc>
              <a:spcBef>
                <a:spcPts val="0"/>
              </a:spcBef>
              <a:spcAft>
                <a:spcPts val="0"/>
              </a:spcAft>
              <a:buClr>
                <a:srgbClr val="53585F"/>
              </a:buClr>
              <a:buSzPts val="700"/>
              <a:buFont typeface="Helvetica Neue"/>
              <a:buNone/>
            </a:pPr>
            <a:r>
              <a:rPr b="1" i="0" lang="en-US" sz="2800" u="none" cap="none" strike="noStrike">
                <a:solidFill>
                  <a:srgbClr val="073763"/>
                </a:solidFill>
                <a:latin typeface="Calibri"/>
                <a:ea typeface="Calibri"/>
                <a:cs typeface="Calibri"/>
                <a:sym typeface="Calibri"/>
              </a:rPr>
              <a:t>Rakesh B R</a:t>
            </a:r>
            <a:endParaRPr b="0" i="0" sz="2800" u="none" cap="none" strike="noStrike">
              <a:solidFill>
                <a:srgbClr val="000000"/>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600"/>
              <a:buFont typeface="Helvetica Neue"/>
              <a:buNone/>
            </a:pPr>
            <a:r>
              <a:rPr b="0" i="0" lang="en-US" sz="2800" u="none" cap="none" strike="noStrike">
                <a:solidFill>
                  <a:srgbClr val="073763"/>
                </a:solidFill>
                <a:latin typeface="Calibri"/>
                <a:ea typeface="Calibri"/>
                <a:cs typeface="Calibri"/>
                <a:sym typeface="Calibri"/>
              </a:rPr>
              <a:t>+91-8951908451</a:t>
            </a:r>
            <a:endParaRPr/>
          </a:p>
          <a:p>
            <a:pPr indent="0" lvl="4" marL="0" marR="0" rtl="0" algn="l">
              <a:lnSpc>
                <a:spcPct val="120000"/>
              </a:lnSpc>
              <a:spcBef>
                <a:spcPts val="0"/>
              </a:spcBef>
              <a:spcAft>
                <a:spcPts val="0"/>
              </a:spcAft>
              <a:buClr>
                <a:srgbClr val="53585F"/>
              </a:buClr>
              <a:buSzPts val="600"/>
              <a:buFont typeface="Helvetica Neue"/>
              <a:buNone/>
            </a:pPr>
            <a:r>
              <a:rPr b="0" i="0" lang="en-US" sz="2800" u="none" cap="none" strike="noStrike">
                <a:solidFill>
                  <a:srgbClr val="073763"/>
                </a:solidFill>
                <a:latin typeface="Calibri"/>
                <a:ea typeface="Calibri"/>
                <a:cs typeface="Calibri"/>
                <a:sym typeface="Calibri"/>
              </a:rPr>
              <a:t>rakesh.br@stenhouse.in</a:t>
            </a:r>
            <a:endParaRPr b="0" i="0" sz="2800" u="none" cap="none" strike="noStrike">
              <a:solidFill>
                <a:srgbClr val="000000"/>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250"/>
              <a:buFont typeface="Arial"/>
              <a:buNone/>
            </a:pPr>
            <a:r>
              <a:t/>
            </a:r>
            <a:endParaRPr b="0" i="0" sz="12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Level 2:</a:t>
            </a:r>
            <a:endParaRPr/>
          </a:p>
          <a:p>
            <a:pPr indent="0" lvl="4" marL="0" marR="0" rtl="0" algn="l">
              <a:lnSpc>
                <a:spcPct val="120000"/>
              </a:lnSpc>
              <a:spcBef>
                <a:spcPts val="0"/>
              </a:spcBef>
              <a:spcAft>
                <a:spcPts val="0"/>
              </a:spcAft>
              <a:buClr>
                <a:srgbClr val="53585F"/>
              </a:buClr>
              <a:buSzPts val="700"/>
              <a:buFont typeface="Helvetica Neue"/>
              <a:buNone/>
            </a:pPr>
            <a:r>
              <a:rPr b="1" i="0" lang="en-US" sz="2800" u="none" cap="none" strike="noStrike">
                <a:solidFill>
                  <a:srgbClr val="073763"/>
                </a:solidFill>
                <a:latin typeface="Calibri"/>
                <a:ea typeface="Calibri"/>
                <a:cs typeface="Calibri"/>
                <a:sym typeface="Calibri"/>
              </a:rPr>
              <a:t>Ashwini Patil</a:t>
            </a:r>
            <a:endParaRPr b="0" i="0" sz="28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+91-9741378844</a:t>
            </a:r>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ashwini.p@stenhouse.in</a:t>
            </a:r>
            <a:endParaRPr b="0" i="0" sz="28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250"/>
              <a:buFont typeface="Arial"/>
              <a:buNone/>
            </a:pPr>
            <a:r>
              <a:t/>
            </a:r>
            <a:endParaRPr b="0" i="0" sz="12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Escalation:</a:t>
            </a:r>
            <a:endParaRPr b="0" i="0" sz="28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700"/>
              <a:buFont typeface="Helvetica Neue"/>
              <a:buNone/>
            </a:pPr>
            <a:r>
              <a:rPr b="1" i="0" lang="en-US" sz="2800" u="none" cap="none" strike="noStrike">
                <a:solidFill>
                  <a:srgbClr val="073763"/>
                </a:solidFill>
                <a:latin typeface="Calibri"/>
                <a:ea typeface="Calibri"/>
                <a:cs typeface="Calibri"/>
                <a:sym typeface="Calibri"/>
              </a:rPr>
              <a:t>Jiji George</a:t>
            </a:r>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Vice President</a:t>
            </a:r>
            <a:endParaRPr b="0" i="0" sz="2800" u="none" cap="none" strike="noStrike">
              <a:solidFill>
                <a:srgbClr val="073763"/>
              </a:solidFill>
              <a:latin typeface="Calibri"/>
              <a:ea typeface="Calibri"/>
              <a:cs typeface="Calibri"/>
              <a:sym typeface="Calibri"/>
            </a:endParaRPr>
          </a:p>
          <a:p>
            <a:pPr indent="0" lvl="4" marL="0" marR="0" rtl="0" algn="l">
              <a:lnSpc>
                <a:spcPct val="120000"/>
              </a:lnSpc>
              <a:spcBef>
                <a:spcPts val="0"/>
              </a:spcBef>
              <a:spcAft>
                <a:spcPts val="0"/>
              </a:spcAft>
              <a:buClr>
                <a:srgbClr val="53585F"/>
              </a:buClr>
              <a:buSzPts val="700"/>
              <a:buFont typeface="Helvetica Neue"/>
              <a:buNone/>
            </a:pPr>
            <a:r>
              <a:rPr b="0" i="0" lang="en-US" sz="2800" u="none" cap="none" strike="noStrike">
                <a:solidFill>
                  <a:srgbClr val="073763"/>
                </a:solidFill>
                <a:latin typeface="Calibri"/>
                <a:ea typeface="Calibri"/>
                <a:cs typeface="Calibri"/>
                <a:sym typeface="Calibri"/>
              </a:rPr>
              <a:t>jiji.george@stenhouse.in</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a:t>
            </a:r>
            <a:endParaRPr b="0" i="0" sz="4400" u="none" cap="none" strike="noStrike">
              <a:solidFill>
                <a:srgbClr val="073763"/>
              </a:solidFill>
              <a:latin typeface="Calibri"/>
              <a:ea typeface="Calibri"/>
              <a:cs typeface="Calibri"/>
              <a:sym typeface="Calibri"/>
            </a:endParaRPr>
          </a:p>
        </p:txBody>
      </p:sp>
      <p:graphicFrame>
        <p:nvGraphicFramePr>
          <p:cNvPr id="116" name="Google Shape;116;p18"/>
          <p:cNvGraphicFramePr/>
          <p:nvPr/>
        </p:nvGraphicFramePr>
        <p:xfrm>
          <a:off x="842681" y="1631578"/>
          <a:ext cx="3000000" cy="3000000"/>
        </p:xfrm>
        <a:graphic>
          <a:graphicData uri="http://schemas.openxmlformats.org/drawingml/2006/table">
            <a:tbl>
              <a:tblPr>
                <a:noFill/>
                <a:tableStyleId>{82DADC84-F25B-44B0-9D7A-F2701C95CF4C}</a:tableStyleId>
              </a:tblPr>
              <a:tblGrid>
                <a:gridCol w="5952575"/>
                <a:gridCol w="9646025"/>
              </a:tblGrid>
              <a:tr h="673625">
                <a:tc gridSpan="2">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Policy Parameters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hMerge="1"/>
              </a:tr>
              <a:tr h="67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Insured / Client</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GMS Alumni</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67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Insurer</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The New India Assurance Co. Ltd.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67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Third Party Administrator (TPA)</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Ericson Insurance TPA Pvt. Ltd.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67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Policy Start Date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18-Feb-202</a:t>
                      </a:r>
                      <a:r>
                        <a:rPr lang="en-US" sz="3200">
                          <a:latin typeface="Calibri"/>
                          <a:ea typeface="Calibri"/>
                          <a:cs typeface="Calibri"/>
                          <a:sym typeface="Calibri"/>
                        </a:rPr>
                        <a:t>3</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67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Policy End Date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17-Feb-202</a:t>
                      </a:r>
                      <a:r>
                        <a:rPr lang="en-US" sz="3200">
                          <a:latin typeface="Calibri"/>
                          <a:ea typeface="Calibri"/>
                          <a:cs typeface="Calibri"/>
                          <a:sym typeface="Calibri"/>
                        </a:rPr>
                        <a:t>4</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381890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Family Definition</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1+6 </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 Self + Spouse + 3 Dependent Children + 2 Dependent Parents.</a:t>
                      </a:r>
                      <a:br>
                        <a:rPr b="0" i="0" lang="en-US" sz="3200" u="none" cap="none" strike="noStrike">
                          <a:solidFill>
                            <a:srgbClr val="000000"/>
                          </a:solidFill>
                          <a:latin typeface="Calibri"/>
                          <a:ea typeface="Calibri"/>
                          <a:cs typeface="Calibri"/>
                          <a:sym typeface="Calibri"/>
                        </a:rPr>
                      </a:br>
                      <a:r>
                        <a:rPr b="0" i="0" lang="en-US" sz="3200" u="none" cap="none" strike="noStrike">
                          <a:solidFill>
                            <a:srgbClr val="000000"/>
                          </a:solidFill>
                          <a:latin typeface="Calibri"/>
                          <a:ea typeface="Calibri"/>
                          <a:cs typeface="Calibri"/>
                          <a:sym typeface="Calibri"/>
                        </a:rPr>
                        <a:t> - Age of dependent children is limited up to 25 years</a:t>
                      </a:r>
                      <a:br>
                        <a:rPr b="0" i="0" lang="en-US" sz="3200" u="none" cap="none" strike="noStrike">
                          <a:solidFill>
                            <a:srgbClr val="000000"/>
                          </a:solidFill>
                          <a:latin typeface="Calibri"/>
                          <a:ea typeface="Calibri"/>
                          <a:cs typeface="Calibri"/>
                          <a:sym typeface="Calibri"/>
                        </a:rPr>
                      </a:br>
                      <a:r>
                        <a:rPr b="0" i="0" lang="en-US" sz="3200" u="none" cap="none" strike="noStrike">
                          <a:solidFill>
                            <a:srgbClr val="000000"/>
                          </a:solidFill>
                          <a:latin typeface="Calibri"/>
                          <a:ea typeface="Calibri"/>
                          <a:cs typeface="Calibri"/>
                          <a:sym typeface="Calibri"/>
                        </a:rPr>
                        <a:t> - No age limit for unmarried/ divorced / widowed dependent girl child</a:t>
                      </a:r>
                      <a:br>
                        <a:rPr b="0" i="0" lang="en-US" sz="3200" u="none" cap="none" strike="noStrike">
                          <a:solidFill>
                            <a:srgbClr val="000000"/>
                          </a:solidFill>
                          <a:latin typeface="Calibri"/>
                          <a:ea typeface="Calibri"/>
                          <a:cs typeface="Calibri"/>
                          <a:sym typeface="Calibri"/>
                        </a:rPr>
                      </a:br>
                      <a:r>
                        <a:rPr b="0" i="0" lang="en-US" sz="3200" u="none" cap="none" strike="noStrike">
                          <a:solidFill>
                            <a:srgbClr val="000000"/>
                          </a:solidFill>
                          <a:latin typeface="Calibri"/>
                          <a:ea typeface="Calibri"/>
                          <a:cs typeface="Calibri"/>
                          <a:sym typeface="Calibri"/>
                        </a:rPr>
                        <a:t> - No age limit for special care chil</a:t>
                      </a:r>
                      <a:r>
                        <a:rPr lang="en-US" sz="3200">
                          <a:latin typeface="Calibri"/>
                          <a:ea typeface="Calibri"/>
                          <a:cs typeface="Calibri"/>
                          <a:sym typeface="Calibri"/>
                        </a:rPr>
                        <a:t>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3472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Family Floater Sum Insured (FFSI)</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Family Floater Sum Insured of INR.600,000/-</a:t>
                      </a:r>
                      <a:br>
                        <a:rPr b="0" i="0" lang="en-US" sz="3200" u="none" cap="none" strike="noStrike">
                          <a:solidFill>
                            <a:srgbClr val="000000"/>
                          </a:solidFill>
                          <a:latin typeface="Calibri"/>
                          <a:ea typeface="Calibri"/>
                          <a:cs typeface="Calibri"/>
                          <a:sym typeface="Calibri"/>
                        </a:rPr>
                      </a:br>
                      <a:r>
                        <a:rPr b="0" i="0" lang="en-US" sz="3200" u="none" cap="none" strike="noStrike">
                          <a:solidFill>
                            <a:srgbClr val="000000"/>
                          </a:solidFill>
                          <a:latin typeface="Calibri"/>
                          <a:ea typeface="Calibri"/>
                          <a:cs typeface="Calibri"/>
                          <a:sym typeface="Calibri"/>
                        </a:rPr>
                        <a:t>Sum Insured for Parents sub-capped to INR.400,000/-</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67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Age Bracket</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0-85 years for existing members.</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0-70 years for new joiners/new members</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r>
            </a:tbl>
          </a:graphicData>
        </a:graphic>
      </p:graphicFrame>
      <p:sp>
        <p:nvSpPr>
          <p:cNvPr id="117" name="Google Shape;117;p18"/>
          <p:cNvSpPr txBox="1"/>
          <p:nvPr/>
        </p:nvSpPr>
        <p:spPr>
          <a:xfrm>
            <a:off x="17678400" y="1631578"/>
            <a:ext cx="6208983" cy="37548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400"/>
              <a:buFont typeface="Helvetica Neue"/>
              <a:buNone/>
            </a:pPr>
            <a:r>
              <a:rPr b="1" i="0" lang="en-US" sz="3400" u="sng" cap="none" strike="noStrike">
                <a:solidFill>
                  <a:schemeClr val="lt1"/>
                </a:solidFill>
                <a:latin typeface="Helvetica Neue"/>
                <a:ea typeface="Helvetica Neue"/>
                <a:cs typeface="Helvetica Neue"/>
                <a:sym typeface="Helvetica Neue"/>
              </a:rPr>
              <a:t>Notes:</a:t>
            </a:r>
            <a:endParaRPr/>
          </a:p>
          <a:p>
            <a:pPr indent="0" lvl="0" marL="0" marR="0" rtl="0" algn="l">
              <a:lnSpc>
                <a:spcPct val="100000"/>
              </a:lnSpc>
              <a:spcBef>
                <a:spcPts val="0"/>
              </a:spcBef>
              <a:spcAft>
                <a:spcPts val="0"/>
              </a:spcAft>
              <a:buClr>
                <a:schemeClr val="lt1"/>
              </a:buClr>
              <a:buSzPts val="3400"/>
              <a:buFont typeface="Helvetica Neue"/>
              <a:buNone/>
            </a:pPr>
            <a:r>
              <a:t/>
            </a:r>
            <a:endParaRPr b="1" i="0" sz="3400" u="sng"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1+6 cover (ES3C2P).</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FFSI – INR.6.00 Lacs.</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Parental SI restriction – INR.4.00 Lacs.</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Age – 0 to 85 years.</a:t>
            </a:r>
            <a:endParaRPr b="0" i="0" sz="3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 - Coverages</a:t>
            </a:r>
            <a:endParaRPr b="0" i="0" sz="4400" u="none" cap="none" strike="noStrike">
              <a:solidFill>
                <a:srgbClr val="073763"/>
              </a:solidFill>
              <a:latin typeface="Calibri"/>
              <a:ea typeface="Calibri"/>
              <a:cs typeface="Calibri"/>
              <a:sym typeface="Calibri"/>
            </a:endParaRPr>
          </a:p>
        </p:txBody>
      </p:sp>
      <p:graphicFrame>
        <p:nvGraphicFramePr>
          <p:cNvPr id="123" name="Google Shape;123;p19"/>
          <p:cNvGraphicFramePr/>
          <p:nvPr/>
        </p:nvGraphicFramePr>
        <p:xfrm>
          <a:off x="950259" y="1792942"/>
          <a:ext cx="3000000" cy="3000000"/>
        </p:xfrm>
        <a:graphic>
          <a:graphicData uri="http://schemas.openxmlformats.org/drawingml/2006/table">
            <a:tbl>
              <a:tblPr>
                <a:noFill/>
                <a:tableStyleId>{82DADC84-F25B-44B0-9D7A-F2701C95CF4C}</a:tableStyleId>
              </a:tblPr>
              <a:tblGrid>
                <a:gridCol w="5198700"/>
                <a:gridCol w="10274375"/>
              </a:tblGrid>
              <a:tr h="603625">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Coverage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Benefit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r>
              <a:tr h="60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Pre-existing diseases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for all - for existing members.</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6 months waiting period for new joiners / new members.</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60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1st /2nd /3rd /4th year exclusions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Waived for all - for existing members.</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6 months waiting period for new joiners / new members.</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60362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30 days waiting period clause</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Waived for all - for existing members.</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2072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Room Rent</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Normal Hospitalization - 2% of SI - max up to INR.12,000/- fixed per day, same applicable for parents irrespective of SI restriction</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207250">
                <a:tc>
                  <a:txBody>
                    <a:bodyPr/>
                    <a:lstStyle/>
                    <a:p>
                      <a:pPr indent="0" lvl="0" marL="0" marR="0" rtl="0" algn="l">
                        <a:lnSpc>
                          <a:spcPct val="100000"/>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ICU Hospitalization - 4% of SI - max up to INR.24,000/- fixed per day, same applicable for parents irrespective of SI restriction</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27102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Proportionate deduction clause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Applicable. If higher room opted proportionate deduction will apply. Proportionate charges doesn't include cost of pharmacy, cost of implants and medical devices, diagnostics and not applicable for ICU charges as per IRDA circular - IRDAI/HLI/REG/CIR/151/06/2020 dt 11/06/2020.</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2072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Pre &amp; Post hospitalization expenses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30 days pre hospitalization expenses are covered</a:t>
                      </a:r>
                      <a:br>
                        <a:rPr b="0" i="0" lang="en-US" sz="3200" u="none" cap="none" strike="noStrike">
                          <a:solidFill>
                            <a:srgbClr val="000000"/>
                          </a:solidFill>
                          <a:latin typeface="Calibri"/>
                          <a:ea typeface="Calibri"/>
                          <a:cs typeface="Calibri"/>
                          <a:sym typeface="Calibri"/>
                        </a:rPr>
                      </a:br>
                      <a:r>
                        <a:rPr b="0" i="0" lang="en-US" sz="3200" u="none" cap="none" strike="noStrike">
                          <a:solidFill>
                            <a:srgbClr val="000000"/>
                          </a:solidFill>
                          <a:latin typeface="Calibri"/>
                          <a:ea typeface="Calibri"/>
                          <a:cs typeface="Calibri"/>
                          <a:sym typeface="Calibri"/>
                        </a:rPr>
                        <a:t>60 days post hospitalization expenses are covered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r>
            </a:tbl>
          </a:graphicData>
        </a:graphic>
      </p:graphicFrame>
      <p:sp>
        <p:nvSpPr>
          <p:cNvPr id="124" name="Google Shape;124;p19"/>
          <p:cNvSpPr txBox="1"/>
          <p:nvPr/>
        </p:nvSpPr>
        <p:spPr>
          <a:xfrm>
            <a:off x="17624611" y="1792942"/>
            <a:ext cx="6208983" cy="53244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400"/>
              <a:buFont typeface="Helvetica Neue"/>
              <a:buNone/>
            </a:pPr>
            <a:r>
              <a:rPr b="1" i="0" lang="en-US" sz="3400" u="sng" cap="none" strike="noStrike">
                <a:solidFill>
                  <a:schemeClr val="lt1"/>
                </a:solidFill>
                <a:latin typeface="Helvetica Neue"/>
                <a:ea typeface="Helvetica Neue"/>
                <a:cs typeface="Helvetica Neue"/>
                <a:sym typeface="Helvetica Neue"/>
              </a:rPr>
              <a:t>Notes:</a:t>
            </a:r>
            <a:endParaRPr/>
          </a:p>
          <a:p>
            <a:pPr indent="0" lvl="0" marL="0" marR="0" rtl="0" algn="l">
              <a:lnSpc>
                <a:spcPct val="100000"/>
              </a:lnSpc>
              <a:spcBef>
                <a:spcPts val="0"/>
              </a:spcBef>
              <a:spcAft>
                <a:spcPts val="0"/>
              </a:spcAft>
              <a:buClr>
                <a:schemeClr val="lt1"/>
              </a:buClr>
              <a:buSzPts val="3400"/>
              <a:buFont typeface="Helvetica Neue"/>
              <a:buNone/>
            </a:pPr>
            <a:r>
              <a:t/>
            </a:r>
            <a:endParaRPr b="1" i="0" sz="3400" u="sng"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PED and other exclusions waived.</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Room rent at 2% &amp; 4% of FFSI for Normal &amp; ICU.</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Proportionate deduction clause applicable.</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Pre-post covered for 30/60 days resp.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 - Coverages</a:t>
            </a:r>
            <a:endParaRPr b="0" i="0" sz="4400" u="none" cap="none" strike="noStrike">
              <a:solidFill>
                <a:srgbClr val="073763"/>
              </a:solidFill>
              <a:latin typeface="Calibri"/>
              <a:ea typeface="Calibri"/>
              <a:cs typeface="Calibri"/>
              <a:sym typeface="Calibri"/>
            </a:endParaRPr>
          </a:p>
        </p:txBody>
      </p:sp>
      <p:graphicFrame>
        <p:nvGraphicFramePr>
          <p:cNvPr id="130" name="Google Shape;130;p20"/>
          <p:cNvGraphicFramePr/>
          <p:nvPr/>
        </p:nvGraphicFramePr>
        <p:xfrm>
          <a:off x="896471" y="1792942"/>
          <a:ext cx="3000000" cy="3000000"/>
        </p:xfrm>
        <a:graphic>
          <a:graphicData uri="http://schemas.openxmlformats.org/drawingml/2006/table">
            <a:tbl>
              <a:tblPr>
                <a:noFill/>
                <a:tableStyleId>{82DADC84-F25B-44B0-9D7A-F2701C95CF4C}</a:tableStyleId>
              </a:tblPr>
              <a:tblGrid>
                <a:gridCol w="5210275"/>
                <a:gridCol w="10173175"/>
              </a:tblGrid>
              <a:tr h="724075">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Coverage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Benefit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r>
              <a:tr h="14481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Co-payment Clause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10% co pay on all claims for Self, spouse &amp; children. 20% co pay for parents.</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4481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Hospice Care (Domiciliary Hospitalization Cover)</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Domiciliary Hospitalization not covered (Deleted)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4481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Day  Care Procedures</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Any day care procedure covered with / without pre-auth in network or non-network hospital.</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4481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Congenital External diseases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Not Covered. Only Life Threatening conditions covered as per Insurer approval and case to case basis only.</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7240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Congenital Internal Diseases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for all.</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44815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Ailment Capping</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Capped at INR.3,00,000/- Lacs per disease per insured individual during the policy period.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7240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Ambulance Charges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lang="en-US" sz="3200">
                          <a:latin typeface="Calibri"/>
                          <a:ea typeface="Calibri"/>
                          <a:cs typeface="Calibri"/>
                          <a:sym typeface="Calibri"/>
                        </a:rPr>
                        <a:t>Rs.1500/- per incidence &amp; Rs.3000 /- per Policy Period</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r>
            </a:tbl>
          </a:graphicData>
        </a:graphic>
      </p:graphicFrame>
      <p:sp>
        <p:nvSpPr>
          <p:cNvPr id="131" name="Google Shape;131;p20"/>
          <p:cNvSpPr txBox="1"/>
          <p:nvPr/>
        </p:nvSpPr>
        <p:spPr>
          <a:xfrm>
            <a:off x="17660470" y="1792942"/>
            <a:ext cx="6208983" cy="53244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400"/>
              <a:buFont typeface="Helvetica Neue"/>
              <a:buNone/>
            </a:pPr>
            <a:r>
              <a:rPr b="1" i="0" lang="en-US" sz="3400" u="sng" cap="none" strike="noStrike">
                <a:solidFill>
                  <a:schemeClr val="lt1"/>
                </a:solidFill>
                <a:latin typeface="Helvetica Neue"/>
                <a:ea typeface="Helvetica Neue"/>
                <a:cs typeface="Helvetica Neue"/>
                <a:sym typeface="Helvetica Neue"/>
              </a:rPr>
              <a:t>Notes:</a:t>
            </a:r>
            <a:endParaRPr/>
          </a:p>
          <a:p>
            <a:pPr indent="0" lvl="0" marL="0" marR="0" rtl="0" algn="l">
              <a:lnSpc>
                <a:spcPct val="100000"/>
              </a:lnSpc>
              <a:spcBef>
                <a:spcPts val="0"/>
              </a:spcBef>
              <a:spcAft>
                <a:spcPts val="0"/>
              </a:spcAft>
              <a:buClr>
                <a:schemeClr val="lt1"/>
              </a:buClr>
              <a:buSzPts val="3400"/>
              <a:buFont typeface="Helvetica Neue"/>
              <a:buNone/>
            </a:pPr>
            <a:r>
              <a:t/>
            </a:r>
            <a:endParaRPr b="1" i="0" sz="3400" u="sng"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Co-pay clause.</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Domiciliary hospitalization not covered.</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Any one ailment capped at INR.3.00 Lacs per insured per policy period.</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Day care covered as per Insurer list of procedures.</a:t>
            </a:r>
            <a:endParaRPr b="0" i="0" sz="3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 - Coverages</a:t>
            </a:r>
            <a:endParaRPr b="0" i="0" sz="4400" u="none" cap="none" strike="noStrike">
              <a:solidFill>
                <a:srgbClr val="073763"/>
              </a:solidFill>
              <a:latin typeface="Calibri"/>
              <a:ea typeface="Calibri"/>
              <a:cs typeface="Calibri"/>
              <a:sym typeface="Calibri"/>
            </a:endParaRPr>
          </a:p>
        </p:txBody>
      </p:sp>
      <p:graphicFrame>
        <p:nvGraphicFramePr>
          <p:cNvPr id="137" name="Google Shape;137;p21"/>
          <p:cNvGraphicFramePr/>
          <p:nvPr/>
        </p:nvGraphicFramePr>
        <p:xfrm>
          <a:off x="896471" y="1792942"/>
          <a:ext cx="3000000" cy="3000000"/>
        </p:xfrm>
        <a:graphic>
          <a:graphicData uri="http://schemas.openxmlformats.org/drawingml/2006/table">
            <a:tbl>
              <a:tblPr>
                <a:noFill/>
                <a:tableStyleId>{82DADC84-F25B-44B0-9D7A-F2701C95CF4C}</a:tableStyleId>
              </a:tblPr>
              <a:tblGrid>
                <a:gridCol w="5156550"/>
                <a:gridCol w="10191025"/>
              </a:tblGrid>
              <a:tr h="630100">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Coverage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Benefit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r>
              <a:tr h="12601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Pregnancy and Child care - Scope of Maternity cover</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 - Baby Day 1 Coverage up to FFSI (Family Floater Sum Insured)</a:t>
                      </a:r>
                      <a:br>
                        <a:rPr b="0" i="0" lang="en-US" sz="3200" u="none" cap="none" strike="noStrike">
                          <a:solidFill>
                            <a:srgbClr val="000000"/>
                          </a:solidFill>
                          <a:latin typeface="Calibri"/>
                          <a:ea typeface="Calibri"/>
                          <a:cs typeface="Calibri"/>
                          <a:sym typeface="Calibri"/>
                        </a:rPr>
                      </a:br>
                      <a:r>
                        <a:rPr b="0" i="0" lang="en-US" sz="3200" u="none" cap="none" strike="noStrike">
                          <a:solidFill>
                            <a:srgbClr val="000000"/>
                          </a:solidFill>
                          <a:latin typeface="Calibri"/>
                          <a:ea typeface="Calibri"/>
                          <a:cs typeface="Calibri"/>
                          <a:sym typeface="Calibri"/>
                        </a:rPr>
                        <a:t> - Maternity cover applicable only for first two living children.</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2601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9 months waiting period in maternity claim</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Waived for all – for existing members.</a:t>
                      </a:r>
                      <a:endParaRPr b="0" i="0" sz="3200" u="none" cap="none" strike="noStrike">
                        <a:solidFill>
                          <a:srgbClr val="000000"/>
                        </a:solidFill>
                        <a:latin typeface="Calibri"/>
                        <a:ea typeface="Calibri"/>
                        <a:cs typeface="Calibri"/>
                        <a:sym typeface="Calibri"/>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63010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Normal Delivery</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up to INR.50,000/-</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63010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C-Section / LSCS Delivery</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up to INR.50,000/-</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63010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Pre and Post Natal expenses</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within maternity limit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25203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AYUSH Cover</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up to 25% of FFSI subject to max INR.25,000/-, provided the treatment is taken under in-patient hospitalization in a Government Ayurvedic/Ayush hospital or NABH accredited hospital following all registration eligibility and norms.</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2601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Hospitalization / Injury Arising Out Terrorism</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for all.</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r>
            </a:tbl>
          </a:graphicData>
        </a:graphic>
      </p:graphicFrame>
      <p:sp>
        <p:nvSpPr>
          <p:cNvPr id="138" name="Google Shape;138;p21"/>
          <p:cNvSpPr txBox="1"/>
          <p:nvPr/>
        </p:nvSpPr>
        <p:spPr>
          <a:xfrm>
            <a:off x="17660470" y="1792942"/>
            <a:ext cx="6208983" cy="21851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400"/>
              <a:buFont typeface="Helvetica Neue"/>
              <a:buNone/>
            </a:pPr>
            <a:r>
              <a:rPr b="1" i="0" lang="en-US" sz="3400" u="sng" cap="none" strike="noStrike">
                <a:solidFill>
                  <a:schemeClr val="lt1"/>
                </a:solidFill>
                <a:latin typeface="Helvetica Neue"/>
                <a:ea typeface="Helvetica Neue"/>
                <a:cs typeface="Helvetica Neue"/>
                <a:sym typeface="Helvetica Neue"/>
              </a:rPr>
              <a:t>Notes:</a:t>
            </a:r>
            <a:endParaRPr/>
          </a:p>
          <a:p>
            <a:pPr indent="0" lvl="0" marL="0" marR="0" rtl="0" algn="l">
              <a:lnSpc>
                <a:spcPct val="100000"/>
              </a:lnSpc>
              <a:spcBef>
                <a:spcPts val="0"/>
              </a:spcBef>
              <a:spcAft>
                <a:spcPts val="0"/>
              </a:spcAft>
              <a:buClr>
                <a:schemeClr val="lt1"/>
              </a:buClr>
              <a:buSzPts val="3400"/>
              <a:buFont typeface="Helvetica Neue"/>
              <a:buNone/>
            </a:pPr>
            <a:r>
              <a:t/>
            </a:r>
            <a:endParaRPr b="1" i="0" sz="3400" u="sng"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Maternity coverage terms.</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Ayush coverage terms.</a:t>
            </a:r>
            <a:endParaRPr b="0" i="0" sz="3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p:nvPr/>
        </p:nvSpPr>
        <p:spPr>
          <a:xfrm>
            <a:off x="466165" y="356577"/>
            <a:ext cx="16261977" cy="105984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4400" u="none" cap="none" strike="noStrike">
                <a:solidFill>
                  <a:srgbClr val="073763"/>
                </a:solidFill>
                <a:latin typeface="Calibri"/>
                <a:ea typeface="Calibri"/>
                <a:cs typeface="Calibri"/>
                <a:sym typeface="Calibri"/>
              </a:rPr>
              <a:t>Group Health Insurance – Other Coverages</a:t>
            </a:r>
            <a:endParaRPr b="0" i="0" sz="4400" u="none" cap="none" strike="noStrike">
              <a:solidFill>
                <a:srgbClr val="073763"/>
              </a:solidFill>
              <a:latin typeface="Calibri"/>
              <a:ea typeface="Calibri"/>
              <a:cs typeface="Calibri"/>
              <a:sym typeface="Calibri"/>
            </a:endParaRPr>
          </a:p>
        </p:txBody>
      </p:sp>
      <p:graphicFrame>
        <p:nvGraphicFramePr>
          <p:cNvPr id="144" name="Google Shape;144;p22"/>
          <p:cNvGraphicFramePr/>
          <p:nvPr/>
        </p:nvGraphicFramePr>
        <p:xfrm>
          <a:off x="896473" y="1453966"/>
          <a:ext cx="3000000" cy="3000000"/>
        </p:xfrm>
        <a:graphic>
          <a:graphicData uri="http://schemas.openxmlformats.org/drawingml/2006/table">
            <a:tbl>
              <a:tblPr>
                <a:noFill/>
                <a:tableStyleId>{82DADC84-F25B-44B0-9D7A-F2701C95CF4C}</a:tableStyleId>
              </a:tblPr>
              <a:tblGrid>
                <a:gridCol w="5096300"/>
                <a:gridCol w="10071975"/>
              </a:tblGrid>
              <a:tr h="536800">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Coverage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c>
                  <a:txBody>
                    <a:bodyPr/>
                    <a:lstStyle/>
                    <a:p>
                      <a:pPr indent="0" lvl="0" marL="0" marR="0" rtl="0" algn="ctr">
                        <a:lnSpc>
                          <a:spcPct val="100000"/>
                        </a:lnSpc>
                        <a:spcBef>
                          <a:spcPts val="0"/>
                        </a:spcBef>
                        <a:spcAft>
                          <a:spcPts val="0"/>
                        </a:spcAft>
                        <a:buNone/>
                      </a:pPr>
                      <a:r>
                        <a:rPr b="1" i="0" lang="en-US" sz="3200" u="none" cap="none" strike="noStrike">
                          <a:solidFill>
                            <a:srgbClr val="FFFFFF"/>
                          </a:solidFill>
                          <a:latin typeface="Calibri"/>
                          <a:ea typeface="Calibri"/>
                          <a:cs typeface="Calibri"/>
                          <a:sym typeface="Calibri"/>
                        </a:rPr>
                        <a:t>Benefit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5B9BD5"/>
                    </a:solidFill>
                  </a:tcPr>
                </a:tc>
              </a:tr>
              <a:tr h="10735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Cyber Knife Treatment/Robotic Surgery/ Bio Absorbable Stent </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up to 50% of Family Floater Sum Insured (FFSI).</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536800">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Cataract</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max up to INR.24,000/- per eye</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0735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Animal Bite / Serpentine Attack</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Covered max up to INR.5,000/- per event for treatment on OPD basis only with policy aggregate of INR.2,00,000/- Lacs.</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6103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Claims Intimation</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Claims intimation to be made within 30 days. If intimation of claims is made after 30 days, co-pay of 10% will be applicable. This co-pay will be over and above all other conditions of the policy.</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DEBF7"/>
                    </a:solidFill>
                  </a:tcPr>
                </a:tc>
              </a:tr>
              <a:tr h="16103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Reimbursement Claims Reporting / Submitting Period</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Reimbursement claims to be submitted within 30 days from date of discharge. Post hospitalization claims to be submitted within 15 days from date of expense incurred/event.</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DD7EE"/>
                    </a:solidFill>
                  </a:tcPr>
                </a:tc>
              </a:tr>
              <a:tr h="1610375">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Reasonable and customary clause</a:t>
                      </a:r>
                      <a:endParaRPr/>
                    </a:p>
                  </a:txBody>
                  <a:tcPr marT="6350" marB="0" marR="6350" marL="6350">
                    <a:lnL cap="flat" cmpd="sng" w="9525">
                      <a:solidFill>
                        <a:srgbClr val="000000">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c>
                  <a:txBody>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Reasonable and customary clause which is integral part of the floater policy clause shall not be waived. It will remain operating part of this proposal.</a:t>
                      </a:r>
                      <a:endParaRPr/>
                    </a:p>
                  </a:txBody>
                  <a:tcPr marT="6350" marB="0" marR="6350" marL="6350">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DD7EE"/>
                    </a:solidFill>
                  </a:tcPr>
                </a:tc>
              </a:tr>
            </a:tbl>
          </a:graphicData>
        </a:graphic>
      </p:graphicFrame>
      <p:sp>
        <p:nvSpPr>
          <p:cNvPr id="145" name="Google Shape;145;p22"/>
          <p:cNvSpPr txBox="1"/>
          <p:nvPr/>
        </p:nvSpPr>
        <p:spPr>
          <a:xfrm>
            <a:off x="17660470" y="1651184"/>
            <a:ext cx="6209100" cy="554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400"/>
              <a:buFont typeface="Helvetica Neue"/>
              <a:buNone/>
            </a:pPr>
            <a:r>
              <a:rPr b="1" i="0" lang="en-US" sz="3400" u="sng" cap="none" strike="noStrike">
                <a:solidFill>
                  <a:schemeClr val="lt1"/>
                </a:solidFill>
                <a:latin typeface="Helvetica Neue"/>
                <a:ea typeface="Helvetica Neue"/>
                <a:cs typeface="Helvetica Neue"/>
                <a:sym typeface="Helvetica Neue"/>
              </a:rPr>
              <a:t>Notes:</a:t>
            </a:r>
            <a:endParaRPr/>
          </a:p>
          <a:p>
            <a:pPr indent="0" lvl="0" marL="0" marR="0" rtl="0" algn="l">
              <a:lnSpc>
                <a:spcPct val="100000"/>
              </a:lnSpc>
              <a:spcBef>
                <a:spcPts val="0"/>
              </a:spcBef>
              <a:spcAft>
                <a:spcPts val="0"/>
              </a:spcAft>
              <a:buClr>
                <a:schemeClr val="lt1"/>
              </a:buClr>
              <a:buSzPts val="3400"/>
              <a:buFont typeface="Helvetica Neue"/>
              <a:buNone/>
            </a:pPr>
            <a:r>
              <a:t/>
            </a:r>
            <a:endParaRPr b="1" i="0" sz="3400" u="sng" cap="none" strike="noStrike">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Coverage of advanced procedures.</a:t>
            </a:r>
            <a:endParaRPr b="0" i="0" sz="3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3400">
              <a:solidFill>
                <a:schemeClr val="lt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Claims submission timelines.</a:t>
            </a:r>
            <a:endParaRPr b="0" i="0" sz="3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3400">
              <a:solidFill>
                <a:schemeClr val="lt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None/>
            </a:pPr>
            <a:r>
              <a:t/>
            </a:r>
            <a:endParaRPr/>
          </a:p>
          <a:p>
            <a:pPr indent="-457200" lvl="0" marL="457200" marR="0" rtl="0" algn="l">
              <a:lnSpc>
                <a:spcPct val="100000"/>
              </a:lnSpc>
              <a:spcBef>
                <a:spcPts val="0"/>
              </a:spcBef>
              <a:spcAft>
                <a:spcPts val="0"/>
              </a:spcAft>
              <a:buClr>
                <a:schemeClr val="lt1"/>
              </a:buClr>
              <a:buSzPts val="3400"/>
              <a:buFont typeface="Arial"/>
              <a:buChar char="•"/>
            </a:pPr>
            <a:r>
              <a:rPr b="0" i="0" lang="en-US" sz="3400" u="none" cap="none" strike="noStrike">
                <a:solidFill>
                  <a:schemeClr val="lt1"/>
                </a:solidFill>
                <a:latin typeface="Helvetica Neue"/>
                <a:ea typeface="Helvetica Neue"/>
                <a:cs typeface="Helvetica Neue"/>
                <a:sym typeface="Helvetica Neue"/>
              </a:rPr>
              <a:t>Reasonable &amp; Customary clause applicable.</a:t>
            </a:r>
            <a:endParaRPr b="0" i="0" sz="3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